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B734029-484E-4F95-8B1C-F008D6CF612F}" type="datetimeFigureOut">
              <a:rPr lang="en-GB" smtClean="0"/>
              <a:t>05/10/2022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466CAD-0327-48D8-B165-66727A933FF9}" type="slidenum">
              <a:rPr lang="en-GB" smtClean="0"/>
              <a:t>‹#›</a:t>
            </a:fld>
            <a:endParaRPr lang="en-GB"/>
          </a:p>
        </p:txBody>
      </p:sp>
    </p:spTree>
    <p:extLst>
      <p:ext uri="{BB962C8B-B14F-4D97-AF65-F5344CB8AC3E}">
        <p14:creationId xmlns:p14="http://schemas.microsoft.com/office/powerpoint/2010/main" val="831131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B734029-484E-4F95-8B1C-F008D6CF612F}" type="datetimeFigureOut">
              <a:rPr lang="en-GB" smtClean="0"/>
              <a:t>05/10/2022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466CAD-0327-48D8-B165-66727A933FF9}" type="slidenum">
              <a:rPr lang="en-GB" smtClean="0"/>
              <a:t>‹#›</a:t>
            </a:fld>
            <a:endParaRPr lang="en-GB"/>
          </a:p>
        </p:txBody>
      </p:sp>
    </p:spTree>
    <p:extLst>
      <p:ext uri="{BB962C8B-B14F-4D97-AF65-F5344CB8AC3E}">
        <p14:creationId xmlns:p14="http://schemas.microsoft.com/office/powerpoint/2010/main" val="4181614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B734029-484E-4F95-8B1C-F008D6CF612F}" type="datetimeFigureOut">
              <a:rPr lang="en-GB" smtClean="0"/>
              <a:t>05/10/2022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466CAD-0327-48D8-B165-66727A933FF9}" type="slidenum">
              <a:rPr lang="en-GB" smtClean="0"/>
              <a:t>‹#›</a:t>
            </a:fld>
            <a:endParaRPr lang="en-GB"/>
          </a:p>
        </p:txBody>
      </p:sp>
    </p:spTree>
    <p:extLst>
      <p:ext uri="{BB962C8B-B14F-4D97-AF65-F5344CB8AC3E}">
        <p14:creationId xmlns:p14="http://schemas.microsoft.com/office/powerpoint/2010/main" val="3870732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B734029-484E-4F95-8B1C-F008D6CF612F}" type="datetimeFigureOut">
              <a:rPr lang="en-GB" smtClean="0"/>
              <a:t>05/10/2022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466CAD-0327-48D8-B165-66727A933FF9}" type="slidenum">
              <a:rPr lang="en-GB" smtClean="0"/>
              <a:t>‹#›</a:t>
            </a:fld>
            <a:endParaRPr lang="en-GB"/>
          </a:p>
        </p:txBody>
      </p:sp>
    </p:spTree>
    <p:extLst>
      <p:ext uri="{BB962C8B-B14F-4D97-AF65-F5344CB8AC3E}">
        <p14:creationId xmlns:p14="http://schemas.microsoft.com/office/powerpoint/2010/main" val="345386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734029-484E-4F95-8B1C-F008D6CF612F}" type="datetimeFigureOut">
              <a:rPr lang="en-GB" smtClean="0"/>
              <a:t>05/10/2022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466CAD-0327-48D8-B165-66727A933FF9}" type="slidenum">
              <a:rPr lang="en-GB" smtClean="0"/>
              <a:t>‹#›</a:t>
            </a:fld>
            <a:endParaRPr lang="en-GB"/>
          </a:p>
        </p:txBody>
      </p:sp>
    </p:spTree>
    <p:extLst>
      <p:ext uri="{BB962C8B-B14F-4D97-AF65-F5344CB8AC3E}">
        <p14:creationId xmlns:p14="http://schemas.microsoft.com/office/powerpoint/2010/main" val="1781066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B734029-484E-4F95-8B1C-F008D6CF612F}" type="datetimeFigureOut">
              <a:rPr lang="en-GB" smtClean="0"/>
              <a:t>05/10/2022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466CAD-0327-48D8-B165-66727A933FF9}" type="slidenum">
              <a:rPr lang="en-GB" smtClean="0"/>
              <a:t>‹#›</a:t>
            </a:fld>
            <a:endParaRPr lang="en-GB"/>
          </a:p>
        </p:txBody>
      </p:sp>
    </p:spTree>
    <p:extLst>
      <p:ext uri="{BB962C8B-B14F-4D97-AF65-F5344CB8AC3E}">
        <p14:creationId xmlns:p14="http://schemas.microsoft.com/office/powerpoint/2010/main" val="4007743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B734029-484E-4F95-8B1C-F008D6CF612F}" type="datetimeFigureOut">
              <a:rPr lang="en-GB" smtClean="0"/>
              <a:t>05/10/2022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2466CAD-0327-48D8-B165-66727A933FF9}" type="slidenum">
              <a:rPr lang="en-GB" smtClean="0"/>
              <a:t>‹#›</a:t>
            </a:fld>
            <a:endParaRPr lang="en-GB"/>
          </a:p>
        </p:txBody>
      </p:sp>
    </p:spTree>
    <p:extLst>
      <p:ext uri="{BB962C8B-B14F-4D97-AF65-F5344CB8AC3E}">
        <p14:creationId xmlns:p14="http://schemas.microsoft.com/office/powerpoint/2010/main" val="2544250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B734029-484E-4F95-8B1C-F008D6CF612F}" type="datetimeFigureOut">
              <a:rPr lang="en-GB" smtClean="0"/>
              <a:t>05/10/2022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2466CAD-0327-48D8-B165-66727A933FF9}" type="slidenum">
              <a:rPr lang="en-GB" smtClean="0"/>
              <a:t>‹#›</a:t>
            </a:fld>
            <a:endParaRPr lang="en-GB"/>
          </a:p>
        </p:txBody>
      </p:sp>
    </p:spTree>
    <p:extLst>
      <p:ext uri="{BB962C8B-B14F-4D97-AF65-F5344CB8AC3E}">
        <p14:creationId xmlns:p14="http://schemas.microsoft.com/office/powerpoint/2010/main" val="2667740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734029-484E-4F95-8B1C-F008D6CF612F}" type="datetimeFigureOut">
              <a:rPr lang="en-GB" smtClean="0"/>
              <a:t>05/10/2022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2466CAD-0327-48D8-B165-66727A933FF9}" type="slidenum">
              <a:rPr lang="en-GB" smtClean="0"/>
              <a:t>‹#›</a:t>
            </a:fld>
            <a:endParaRPr lang="en-GB"/>
          </a:p>
        </p:txBody>
      </p:sp>
    </p:spTree>
    <p:extLst>
      <p:ext uri="{BB962C8B-B14F-4D97-AF65-F5344CB8AC3E}">
        <p14:creationId xmlns:p14="http://schemas.microsoft.com/office/powerpoint/2010/main" val="3403600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734029-484E-4F95-8B1C-F008D6CF612F}" type="datetimeFigureOut">
              <a:rPr lang="en-GB" smtClean="0"/>
              <a:t>05/10/2022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466CAD-0327-48D8-B165-66727A933FF9}" type="slidenum">
              <a:rPr lang="en-GB" smtClean="0"/>
              <a:t>‹#›</a:t>
            </a:fld>
            <a:endParaRPr lang="en-GB"/>
          </a:p>
        </p:txBody>
      </p:sp>
    </p:spTree>
    <p:extLst>
      <p:ext uri="{BB962C8B-B14F-4D97-AF65-F5344CB8AC3E}">
        <p14:creationId xmlns:p14="http://schemas.microsoft.com/office/powerpoint/2010/main" val="719224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734029-484E-4F95-8B1C-F008D6CF612F}" type="datetimeFigureOut">
              <a:rPr lang="en-GB" smtClean="0"/>
              <a:t>05/10/2022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466CAD-0327-48D8-B165-66727A933FF9}" type="slidenum">
              <a:rPr lang="en-GB" smtClean="0"/>
              <a:t>‹#›</a:t>
            </a:fld>
            <a:endParaRPr lang="en-GB"/>
          </a:p>
        </p:txBody>
      </p:sp>
    </p:spTree>
    <p:extLst>
      <p:ext uri="{BB962C8B-B14F-4D97-AF65-F5344CB8AC3E}">
        <p14:creationId xmlns:p14="http://schemas.microsoft.com/office/powerpoint/2010/main" val="1682378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734029-484E-4F95-8B1C-F008D6CF612F}" type="datetimeFigureOut">
              <a:rPr lang="en-GB" smtClean="0"/>
              <a:t>05/10/2022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466CAD-0327-48D8-B165-66727A933FF9}" type="slidenum">
              <a:rPr lang="en-GB" smtClean="0"/>
              <a:t>‹#›</a:t>
            </a:fld>
            <a:endParaRPr lang="en-GB"/>
          </a:p>
        </p:txBody>
      </p:sp>
    </p:spTree>
    <p:extLst>
      <p:ext uri="{BB962C8B-B14F-4D97-AF65-F5344CB8AC3E}">
        <p14:creationId xmlns:p14="http://schemas.microsoft.com/office/powerpoint/2010/main" val="3618008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hyperlink" Target="https://new.boxallprofile.org/" TargetMode="External"/><Relationship Id="rId3" Type="http://schemas.openxmlformats.org/officeDocument/2006/relationships/slide" Target="slide11.xml"/><Relationship Id="rId7"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7.xml"/><Relationship Id="rId6" Type="http://schemas.openxmlformats.org/officeDocument/2006/relationships/hyperlink" Target="https://www.devonias.org.uk/" TargetMode="External"/><Relationship Id="rId5" Type="http://schemas.openxmlformats.org/officeDocument/2006/relationships/image" Target="../media/image2.jpeg"/><Relationship Id="rId4" Type="http://schemas.openxmlformats.org/officeDocument/2006/relationships/hyperlink" Target="https://www.dcfp.org.uk/" TargetMode="External"/><Relationship Id="rId9"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slide" Target="slide25.xml"/><Relationship Id="rId13" Type="http://schemas.openxmlformats.org/officeDocument/2006/relationships/slide" Target="slide2.xml"/><Relationship Id="rId3" Type="http://schemas.openxmlformats.org/officeDocument/2006/relationships/slide" Target="slide17.xml"/><Relationship Id="rId7" Type="http://schemas.openxmlformats.org/officeDocument/2006/relationships/slide" Target="slide26.xml"/><Relationship Id="rId12" Type="http://schemas.openxmlformats.org/officeDocument/2006/relationships/slide" Target="slide20.xml"/><Relationship Id="rId2" Type="http://schemas.openxmlformats.org/officeDocument/2006/relationships/slide" Target="slide16.xml"/><Relationship Id="rId1" Type="http://schemas.openxmlformats.org/officeDocument/2006/relationships/slideLayout" Target="../slideLayouts/slideLayout7.xml"/><Relationship Id="rId6" Type="http://schemas.openxmlformats.org/officeDocument/2006/relationships/slide" Target="slide22.xml"/><Relationship Id="rId11" Type="http://schemas.openxmlformats.org/officeDocument/2006/relationships/slide" Target="slide21.xml"/><Relationship Id="rId5" Type="http://schemas.openxmlformats.org/officeDocument/2006/relationships/slide" Target="slide19.xml"/><Relationship Id="rId10" Type="http://schemas.openxmlformats.org/officeDocument/2006/relationships/slide" Target="slide24.xml"/><Relationship Id="rId4" Type="http://schemas.openxmlformats.org/officeDocument/2006/relationships/slide" Target="slide18.xml"/><Relationship Id="rId9" Type="http://schemas.openxmlformats.org/officeDocument/2006/relationships/slide" Target="slide23.xml"/></Relationships>
</file>

<file path=ppt/slides/_rels/slide1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slide" Target="slide8.xml"/><Relationship Id="rId3" Type="http://schemas.openxmlformats.org/officeDocument/2006/relationships/slide" Target="slide4.xml"/><Relationship Id="rId7" Type="http://schemas.openxmlformats.org/officeDocument/2006/relationships/slide" Target="slide14.xml"/><Relationship Id="rId12" Type="http://schemas.openxmlformats.org/officeDocument/2006/relationships/slide" Target="slide9.xml"/><Relationship Id="rId2"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7.xml"/><Relationship Id="rId11" Type="http://schemas.openxmlformats.org/officeDocument/2006/relationships/slide" Target="slide10.xml"/><Relationship Id="rId5" Type="http://schemas.openxmlformats.org/officeDocument/2006/relationships/slide" Target="slide6.xml"/><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2.xml"/><Relationship Id="rId14" Type="http://schemas.openxmlformats.org/officeDocument/2006/relationships/slide" Target="slide15.xml"/></Relationships>
</file>

<file path=ppt/slides/_rels/slide20.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8" Type="http://schemas.openxmlformats.org/officeDocument/2006/relationships/hyperlink" Target="https://www.devonias.org.uk/" TargetMode="External"/><Relationship Id="rId3" Type="http://schemas.openxmlformats.org/officeDocument/2006/relationships/hyperlink" Target="https://www.devonchildrenandfamiliespartnership.org.uk/" TargetMode="External"/><Relationship Id="rId7" Type="http://schemas.openxmlformats.org/officeDocument/2006/relationships/image" Target="../media/image6.JPG"/><Relationship Id="rId2" Type="http://schemas.openxmlformats.org/officeDocument/2006/relationships/slide" Target="slide15.xml"/><Relationship Id="rId1" Type="http://schemas.openxmlformats.org/officeDocument/2006/relationships/slideLayout" Target="../slideLayouts/slideLayout7.xml"/><Relationship Id="rId6" Type="http://schemas.openxmlformats.org/officeDocument/2006/relationships/hyperlink" Target="https://new.devon.gov.uk/educationandfamilies/special-educational-needs-and-disability-send-local-offer" TargetMode="External"/><Relationship Id="rId5" Type="http://schemas.openxmlformats.org/officeDocument/2006/relationships/slide" Target="slide25.xml"/><Relationship Id="rId4" Type="http://schemas.openxmlformats.org/officeDocument/2006/relationships/image" Target="../media/image5.PNG"/><Relationship Id="rId9"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s://new.devon.gov.uk/educationandfamilies/special-educational-needs-and-disability-send-local-offer" TargetMode="External"/><Relationship Id="rId2" Type="http://schemas.openxmlformats.org/officeDocument/2006/relationships/slide" Target="slide15.xml"/><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mailto:spascoe@sjna.uk" TargetMode="External"/><Relationship Id="rId2" Type="http://schemas.openxmlformats.org/officeDocument/2006/relationships/slide" Target="slide2.xml"/><Relationship Id="rId1" Type="http://schemas.openxmlformats.org/officeDocument/2006/relationships/slideLayout" Target="../slideLayouts/slideLayout7.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37380" y="836712"/>
            <a:ext cx="7020576" cy="5262979"/>
          </a:xfrm>
          <a:prstGeom prst="rect">
            <a:avLst/>
          </a:prstGeom>
          <a:noFill/>
        </p:spPr>
        <p:txBody>
          <a:bodyPr wrap="none" rtlCol="0">
            <a:spAutoFit/>
          </a:bodyPr>
          <a:lstStyle/>
          <a:p>
            <a:pPr algn="ctr"/>
            <a:r>
              <a:rPr lang="en-GB" sz="3600" b="1" dirty="0">
                <a:solidFill>
                  <a:schemeClr val="tx2"/>
                </a:solidFill>
                <a:effectLst>
                  <a:outerShdw blurRad="38100" dist="38100" dir="2700000" algn="tl">
                    <a:srgbClr val="000000">
                      <a:alpha val="43137"/>
                    </a:srgbClr>
                  </a:outerShdw>
                </a:effectLst>
                <a:latin typeface="SassoonPrimaryType" pitchFamily="2" charset="0"/>
              </a:rPr>
              <a:t>Welcome to </a:t>
            </a:r>
            <a:br>
              <a:rPr lang="en-GB" sz="3600" b="1" dirty="0">
                <a:solidFill>
                  <a:schemeClr val="tx2"/>
                </a:solidFill>
                <a:effectLst>
                  <a:outerShdw blurRad="38100" dist="38100" dir="2700000" algn="tl">
                    <a:srgbClr val="000000">
                      <a:alpha val="43137"/>
                    </a:srgbClr>
                  </a:outerShdw>
                </a:effectLst>
                <a:latin typeface="SassoonPrimaryType" pitchFamily="2" charset="0"/>
              </a:rPr>
            </a:br>
            <a:r>
              <a:rPr lang="en-GB" sz="3600" b="1" dirty="0">
                <a:solidFill>
                  <a:schemeClr val="tx2"/>
                </a:solidFill>
                <a:effectLst>
                  <a:outerShdw blurRad="38100" dist="38100" dir="2700000" algn="tl">
                    <a:srgbClr val="000000">
                      <a:alpha val="43137"/>
                    </a:srgbClr>
                  </a:outerShdw>
                </a:effectLst>
                <a:latin typeface="SassoonPrimaryType" pitchFamily="2" charset="0"/>
              </a:rPr>
              <a:t>St. Joseph’s Catholic Primary School</a:t>
            </a:r>
          </a:p>
          <a:p>
            <a:pPr algn="ctr"/>
            <a:r>
              <a:rPr lang="en-GB" sz="6600" b="1" dirty="0">
                <a:solidFill>
                  <a:schemeClr val="tx2"/>
                </a:solidFill>
                <a:effectLst>
                  <a:outerShdw blurRad="38100" dist="38100" dir="2700000" algn="tl">
                    <a:srgbClr val="000000">
                      <a:alpha val="43137"/>
                    </a:srgbClr>
                  </a:outerShdw>
                </a:effectLst>
                <a:latin typeface="SassoonPrimaryType" pitchFamily="2" charset="0"/>
              </a:rPr>
              <a:t>SEN </a:t>
            </a:r>
          </a:p>
          <a:p>
            <a:pPr algn="ctr"/>
            <a:r>
              <a:rPr lang="en-GB" sz="6600" b="1" dirty="0">
                <a:solidFill>
                  <a:schemeClr val="tx2"/>
                </a:solidFill>
                <a:effectLst>
                  <a:outerShdw blurRad="38100" dist="38100" dir="2700000" algn="tl">
                    <a:srgbClr val="000000">
                      <a:alpha val="43137"/>
                    </a:srgbClr>
                  </a:outerShdw>
                </a:effectLst>
                <a:latin typeface="SassoonPrimaryType" pitchFamily="2" charset="0"/>
              </a:rPr>
              <a:t>INFORMATION </a:t>
            </a:r>
          </a:p>
          <a:p>
            <a:pPr algn="ctr"/>
            <a:r>
              <a:rPr lang="en-GB" sz="6600" b="1" dirty="0">
                <a:solidFill>
                  <a:schemeClr val="tx2"/>
                </a:solidFill>
                <a:effectLst>
                  <a:outerShdw blurRad="38100" dist="38100" dir="2700000" algn="tl">
                    <a:srgbClr val="000000">
                      <a:alpha val="43137"/>
                    </a:srgbClr>
                  </a:outerShdw>
                </a:effectLst>
                <a:latin typeface="SassoonPrimaryType" pitchFamily="2" charset="0"/>
              </a:rPr>
              <a:t>REPORT</a:t>
            </a:r>
          </a:p>
          <a:p>
            <a:pPr algn="ctr"/>
            <a:r>
              <a:rPr lang="en-GB" sz="6600" b="1" dirty="0">
                <a:solidFill>
                  <a:schemeClr val="tx2"/>
                </a:solidFill>
                <a:effectLst>
                  <a:outerShdw blurRad="38100" dist="38100" dir="2700000" algn="tl">
                    <a:srgbClr val="000000">
                      <a:alpha val="43137"/>
                    </a:srgbClr>
                  </a:outerShdw>
                </a:effectLst>
                <a:latin typeface="SassoonPrimaryType" pitchFamily="2" charset="0"/>
              </a:rPr>
              <a:t>2022/2023</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1270" y="4797151"/>
            <a:ext cx="1814575" cy="1859657"/>
          </a:xfrm>
          <a:prstGeom prst="rect">
            <a:avLst/>
          </a:prstGeom>
        </p:spPr>
      </p:pic>
    </p:spTree>
    <p:extLst>
      <p:ext uri="{BB962C8B-B14F-4D97-AF65-F5344CB8AC3E}">
        <p14:creationId xmlns:p14="http://schemas.microsoft.com/office/powerpoint/2010/main" val="1078866368"/>
      </p:ext>
    </p:extLst>
  </p:cSld>
  <p:clrMapOvr>
    <a:masterClrMapping/>
  </p:clrMapOvr>
  <mc:AlternateContent xmlns:mc="http://schemas.openxmlformats.org/markup-compatibility/2006" xmlns:p14="http://schemas.microsoft.com/office/powerpoint/2010/main">
    <mc:Choice Requires="p14">
      <p:transition spd="med" p14:dur="700" advClick="0" advTm="4000">
        <p:fade/>
      </p:transition>
    </mc:Choice>
    <mc:Fallback xmlns="">
      <p:transition spd="med" advClick="0" advTm="4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Rounded Rectangle 2"/>
          <p:cNvSpPr/>
          <p:nvPr/>
        </p:nvSpPr>
        <p:spPr>
          <a:xfrm>
            <a:off x="323528" y="188640"/>
            <a:ext cx="8496944" cy="108012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How will St. Joseph's help me support my child?</a:t>
            </a:r>
          </a:p>
        </p:txBody>
      </p:sp>
      <p:sp>
        <p:nvSpPr>
          <p:cNvPr id="4" name="Rectangle 3"/>
          <p:cNvSpPr/>
          <p:nvPr/>
        </p:nvSpPr>
        <p:spPr>
          <a:xfrm>
            <a:off x="323528" y="1772816"/>
            <a:ext cx="8496944" cy="3416320"/>
          </a:xfrm>
          <a:prstGeom prst="rect">
            <a:avLst/>
          </a:prstGeom>
        </p:spPr>
        <p:txBody>
          <a:bodyPr wrap="square">
            <a:spAutoFit/>
          </a:bodyPr>
          <a:lstStyle/>
          <a:p>
            <a:r>
              <a:rPr lang="en-GB" dirty="0"/>
              <a:t>We would like you to talk to your child’s class teacher regularly so that we can work in </a:t>
            </a:r>
            <a:r>
              <a:rPr lang="en-GB" b="1" dirty="0"/>
              <a:t>partnership</a:t>
            </a:r>
            <a:r>
              <a:rPr lang="en-GB" dirty="0"/>
              <a:t> to support your child both at home and at school.</a:t>
            </a:r>
          </a:p>
          <a:p>
            <a:endParaRPr lang="en-GB" dirty="0"/>
          </a:p>
          <a:p>
            <a:r>
              <a:rPr lang="en-GB" dirty="0"/>
              <a:t>There may be </a:t>
            </a:r>
            <a:r>
              <a:rPr lang="en-GB" b="1" dirty="0"/>
              <a:t>Boxall</a:t>
            </a:r>
            <a:r>
              <a:rPr lang="en-GB" dirty="0"/>
              <a:t> targets or learning targets to practise at home.</a:t>
            </a:r>
          </a:p>
          <a:p>
            <a:endParaRPr lang="en-GB" dirty="0"/>
          </a:p>
          <a:p>
            <a:r>
              <a:rPr lang="en-GB" dirty="0"/>
              <a:t>The </a:t>
            </a:r>
            <a:r>
              <a:rPr lang="en-GB" dirty="0" err="1"/>
              <a:t>SENDCo</a:t>
            </a:r>
            <a:r>
              <a:rPr lang="en-GB" dirty="0"/>
              <a:t> is available to meet with you, by appointment, to discuss your child’s progress or any concerns or worries you may have.</a:t>
            </a:r>
          </a:p>
          <a:p>
            <a:endParaRPr lang="en-GB" dirty="0"/>
          </a:p>
          <a:p>
            <a:r>
              <a:rPr lang="en-GB" dirty="0"/>
              <a:t>The </a:t>
            </a:r>
            <a:r>
              <a:rPr lang="en-GB" dirty="0" err="1"/>
              <a:t>SENDCo</a:t>
            </a:r>
            <a:r>
              <a:rPr lang="en-GB" dirty="0"/>
              <a:t> may talk to you about how an </a:t>
            </a:r>
            <a:r>
              <a:rPr lang="en-GB" b="1" dirty="0"/>
              <a:t>Early Help for Families </a:t>
            </a:r>
            <a:r>
              <a:rPr lang="en-GB" dirty="0"/>
              <a:t>assessment could support your child and yourself. </a:t>
            </a:r>
          </a:p>
          <a:p>
            <a:endParaRPr lang="en-GB" dirty="0"/>
          </a:p>
          <a:p>
            <a:r>
              <a:rPr lang="en-GB" dirty="0"/>
              <a:t>We may make referrals to </a:t>
            </a:r>
            <a:r>
              <a:rPr lang="en-GB" b="1" dirty="0"/>
              <a:t>outside agencies </a:t>
            </a:r>
            <a:r>
              <a:rPr lang="en-GB" dirty="0"/>
              <a:t>who can provide advice to you.</a:t>
            </a:r>
          </a:p>
        </p:txBody>
      </p:sp>
      <p:sp>
        <p:nvSpPr>
          <p:cNvPr id="5" name="TextBox 4"/>
          <p:cNvSpPr txBox="1"/>
          <p:nvPr/>
        </p:nvSpPr>
        <p:spPr>
          <a:xfrm>
            <a:off x="341900" y="5247091"/>
            <a:ext cx="5226111" cy="307777"/>
          </a:xfrm>
          <a:prstGeom prst="rect">
            <a:avLst/>
          </a:prstGeom>
          <a:noFill/>
        </p:spPr>
        <p:txBody>
          <a:bodyPr wrap="none" rtlCol="0">
            <a:spAutoFit/>
          </a:bodyPr>
          <a:lstStyle/>
          <a:p>
            <a:r>
              <a:rPr lang="en-GB" sz="1400" dirty="0"/>
              <a:t>Click on the logos below to link to the websites for more information.</a:t>
            </a:r>
          </a:p>
        </p:txBody>
      </p:sp>
      <p:sp>
        <p:nvSpPr>
          <p:cNvPr id="9" name="Action Button: Forward or Next 8">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pic>
        <p:nvPicPr>
          <p:cNvPr id="6" name="Picture 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99792" y="5650728"/>
            <a:ext cx="2542032" cy="929640"/>
          </a:xfrm>
          <a:prstGeom prst="rect">
            <a:avLst/>
          </a:prstGeom>
        </p:spPr>
      </p:pic>
      <p:pic>
        <p:nvPicPr>
          <p:cNvPr id="1026" name="Picture 2" descr="Home - Devon Information Advice &amp; Support">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68011" y="5247091"/>
            <a:ext cx="2005617" cy="140252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Nurtureuk&amp;#39;s brand new Boxall Profile Online platform is LIVE | nurtureuk">
            <a:hlinkClick r:id="rId8"/>
            <a:extLst>
              <a:ext uri="{FF2B5EF4-FFF2-40B4-BE49-F238E27FC236}">
                <a16:creationId xmlns:a16="http://schemas.microsoft.com/office/drawing/2014/main" id="{8B13B460-8E17-4A28-9021-AFB0B33105A4}"/>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9051" t="21651" r="6232" b="33200"/>
          <a:stretch/>
        </p:blipFill>
        <p:spPr bwMode="auto">
          <a:xfrm>
            <a:off x="179512" y="5532102"/>
            <a:ext cx="2376264" cy="12664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8745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86409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Who will support my child at St. Joseph's?</a:t>
            </a:r>
          </a:p>
        </p:txBody>
      </p:sp>
      <p:sp>
        <p:nvSpPr>
          <p:cNvPr id="4" name="Rectangle 3"/>
          <p:cNvSpPr/>
          <p:nvPr/>
        </p:nvSpPr>
        <p:spPr>
          <a:xfrm>
            <a:off x="351236" y="1654938"/>
            <a:ext cx="8469235" cy="3831818"/>
          </a:xfrm>
          <a:prstGeom prst="rect">
            <a:avLst/>
          </a:prstGeom>
        </p:spPr>
        <p:txBody>
          <a:bodyPr wrap="square">
            <a:spAutoFit/>
          </a:bodyPr>
          <a:lstStyle/>
          <a:p>
            <a:pPr>
              <a:spcAft>
                <a:spcPts val="600"/>
              </a:spcAft>
            </a:pPr>
            <a:r>
              <a:rPr lang="en-GB" dirty="0"/>
              <a:t>Your child’s class teacher is responsible for ensuring that all needs are met. Sometimes your child will receive targeted support from a Teaching Assistant.</a:t>
            </a:r>
          </a:p>
          <a:p>
            <a:pPr>
              <a:spcAft>
                <a:spcPts val="600"/>
              </a:spcAft>
            </a:pPr>
            <a:endParaRPr lang="en-GB" dirty="0"/>
          </a:p>
          <a:p>
            <a:pPr>
              <a:spcAft>
                <a:spcPts val="600"/>
              </a:spcAft>
            </a:pPr>
            <a:r>
              <a:rPr lang="en-GB" dirty="0"/>
              <a:t>Your child may be assessed and reviewed in school by a number of agencies, including:</a:t>
            </a:r>
          </a:p>
          <a:p>
            <a:pPr marL="285750" indent="-285750">
              <a:spcAft>
                <a:spcPts val="600"/>
              </a:spcAft>
              <a:buFont typeface="Arial" pitchFamily="34" charset="0"/>
              <a:buChar char="•"/>
            </a:pPr>
            <a:r>
              <a:rPr lang="en-GB" dirty="0"/>
              <a:t>Educational Psychologist</a:t>
            </a:r>
          </a:p>
          <a:p>
            <a:pPr marL="285750" indent="-285750">
              <a:spcAft>
                <a:spcPts val="600"/>
              </a:spcAft>
              <a:buFont typeface="Arial" pitchFamily="34" charset="0"/>
              <a:buChar char="•"/>
            </a:pPr>
            <a:r>
              <a:rPr lang="en-GB" dirty="0"/>
              <a:t>Speech and Language Therapist</a:t>
            </a:r>
          </a:p>
          <a:p>
            <a:pPr marL="285750" indent="-285750">
              <a:spcAft>
                <a:spcPts val="600"/>
              </a:spcAft>
              <a:buFont typeface="Arial" pitchFamily="34" charset="0"/>
              <a:buChar char="•"/>
            </a:pPr>
            <a:r>
              <a:rPr lang="en-GB" dirty="0"/>
              <a:t>Occupational Therapist</a:t>
            </a:r>
          </a:p>
          <a:p>
            <a:pPr marL="285750" indent="-285750">
              <a:spcAft>
                <a:spcPts val="600"/>
              </a:spcAft>
              <a:buFont typeface="Arial" pitchFamily="34" charset="0"/>
              <a:buChar char="•"/>
            </a:pPr>
            <a:r>
              <a:rPr lang="en-GB" dirty="0"/>
              <a:t>Visual Impairment Team</a:t>
            </a:r>
          </a:p>
          <a:p>
            <a:pPr marL="285750" indent="-285750">
              <a:spcAft>
                <a:spcPts val="600"/>
              </a:spcAft>
              <a:buFont typeface="Arial" pitchFamily="34" charset="0"/>
              <a:buChar char="•"/>
            </a:pPr>
            <a:r>
              <a:rPr lang="en-GB" dirty="0"/>
              <a:t>SEMH Team</a:t>
            </a:r>
          </a:p>
          <a:p>
            <a:pPr marL="285750" indent="-285750">
              <a:spcAft>
                <a:spcPts val="600"/>
              </a:spcAft>
              <a:buFont typeface="Arial" pitchFamily="34" charset="0"/>
              <a:buChar char="•"/>
            </a:pPr>
            <a:r>
              <a:rPr lang="en-GB" dirty="0"/>
              <a:t>Communication and Interaction Team</a:t>
            </a:r>
          </a:p>
          <a:p>
            <a:pPr marL="285750" indent="-285750">
              <a:spcAft>
                <a:spcPts val="600"/>
              </a:spcAft>
              <a:buFont typeface="Arial" pitchFamily="34" charset="0"/>
              <a:buChar char="•"/>
            </a:pPr>
            <a:r>
              <a:rPr lang="en-GB" dirty="0"/>
              <a:t>ICT SEND Team</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940061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65618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How will the curriculum and learning environment be adapted to meet my child’s needs?</a:t>
            </a:r>
          </a:p>
        </p:txBody>
      </p:sp>
      <p:sp>
        <p:nvSpPr>
          <p:cNvPr id="4" name="Rectangle 3"/>
          <p:cNvSpPr/>
          <p:nvPr/>
        </p:nvSpPr>
        <p:spPr>
          <a:xfrm>
            <a:off x="323528" y="2166550"/>
            <a:ext cx="8455380" cy="2585323"/>
          </a:xfrm>
          <a:prstGeom prst="rect">
            <a:avLst/>
          </a:prstGeom>
        </p:spPr>
        <p:txBody>
          <a:bodyPr wrap="square">
            <a:spAutoFit/>
          </a:bodyPr>
          <a:lstStyle/>
          <a:p>
            <a:pPr hangingPunct="0"/>
            <a:r>
              <a:rPr lang="en-GB" dirty="0"/>
              <a:t>At St. Joseph's we aim to provide a Christian, caring, secure family environment where each child is valued as an unique individual who is able to benefit from and contribute to the life of the school.</a:t>
            </a:r>
          </a:p>
          <a:p>
            <a:pPr hangingPunct="0"/>
            <a:r>
              <a:rPr lang="en-GB" dirty="0"/>
              <a:t> </a:t>
            </a:r>
          </a:p>
          <a:p>
            <a:pPr hangingPunct="0"/>
            <a:r>
              <a:rPr lang="en-GB" dirty="0"/>
              <a:t>We value the trust placed in us by parents of the children in our care and we strive to ensure that all our children prosper and thrive. The environment we create is one where the children feel confident, secure, valued and able to express their views and opinions whilst understanding the importance of listening to others.</a:t>
            </a:r>
          </a:p>
          <a:p>
            <a:pPr hangingPunct="0"/>
            <a:r>
              <a:rPr lang="en-GB" b="1" dirty="0"/>
              <a:t> </a:t>
            </a:r>
            <a:endParaRPr lang="en-GB" dirty="0"/>
          </a:p>
        </p:txBody>
      </p:sp>
      <p:sp>
        <p:nvSpPr>
          <p:cNvPr id="6" name="Action Button: Forward or Next 5">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124609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15212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How will St. Joseph's decide what, and how much, extra support my child needs?</a:t>
            </a:r>
          </a:p>
        </p:txBody>
      </p:sp>
      <p:sp>
        <p:nvSpPr>
          <p:cNvPr id="4" name="Rectangle 3"/>
          <p:cNvSpPr/>
          <p:nvPr/>
        </p:nvSpPr>
        <p:spPr>
          <a:xfrm>
            <a:off x="323528" y="1988840"/>
            <a:ext cx="8496944" cy="2031325"/>
          </a:xfrm>
          <a:prstGeom prst="rect">
            <a:avLst/>
          </a:prstGeom>
        </p:spPr>
        <p:txBody>
          <a:bodyPr wrap="square">
            <a:spAutoFit/>
          </a:bodyPr>
          <a:lstStyle/>
          <a:p>
            <a:r>
              <a:rPr lang="en-GB" dirty="0"/>
              <a:t>This will depend on your child’s needs and the type and level of support will ensure that your child’s needs are met so that they can make progress.</a:t>
            </a:r>
          </a:p>
          <a:p>
            <a:endParaRPr lang="en-GB" dirty="0"/>
          </a:p>
          <a:p>
            <a:r>
              <a:rPr lang="en-GB" dirty="0"/>
              <a:t>Often, our decisions are directed by advice and strategies suggested  by outside agencies.</a:t>
            </a:r>
          </a:p>
          <a:p>
            <a:endParaRPr lang="en-GB" dirty="0"/>
          </a:p>
          <a:p>
            <a:r>
              <a:rPr lang="en-GB" dirty="0"/>
              <a:t>All support is reviewed termly and monitored by the SENDCo to ensure that the provision is effectively meeting your child’s needs. </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1211764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15212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How will St. Joseph's ensure that my child is included in all aspects of school life?</a:t>
            </a:r>
          </a:p>
        </p:txBody>
      </p:sp>
      <p:sp>
        <p:nvSpPr>
          <p:cNvPr id="4" name="Rectangle 3"/>
          <p:cNvSpPr/>
          <p:nvPr/>
        </p:nvSpPr>
        <p:spPr>
          <a:xfrm>
            <a:off x="323528" y="1880305"/>
            <a:ext cx="8479464" cy="2585323"/>
          </a:xfrm>
          <a:prstGeom prst="rect">
            <a:avLst/>
          </a:prstGeom>
        </p:spPr>
        <p:txBody>
          <a:bodyPr wrap="square">
            <a:spAutoFit/>
          </a:bodyPr>
          <a:lstStyle/>
          <a:p>
            <a:r>
              <a:rPr lang="en-GB" dirty="0"/>
              <a:t>St. Joseph's is an inclusive school. We want all our pupils to benefit from the education we offer. This is the same with trips. When activities outside the classroom, such as trips, clubs and sports days are arranged, a full risk assessment is carried out to ensure all children’s needs are safely met, including appropriate supervision one-to-one where necessary.</a:t>
            </a:r>
          </a:p>
          <a:p>
            <a:endParaRPr lang="en-GB" dirty="0"/>
          </a:p>
          <a:p>
            <a:r>
              <a:rPr lang="en-GB" dirty="0"/>
              <a:t>Within the classroom we are SEND-friendly, and are always looking for ways to develop this further. We are supported by specialist teams from Devon to help us meet the needs of individual pupils.</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2025378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11760" y="2492896"/>
            <a:ext cx="4468012" cy="1200329"/>
          </a:xfrm>
          <a:prstGeom prst="rect">
            <a:avLst/>
          </a:prstGeom>
          <a:noFill/>
        </p:spPr>
        <p:txBody>
          <a:bodyPr wrap="square" rtlCol="0">
            <a:spAutoFit/>
          </a:bodyPr>
          <a:lstStyle/>
          <a:p>
            <a:pPr algn="ctr"/>
            <a:r>
              <a:rPr lang="en-GB" sz="3600" b="1" dirty="0">
                <a:effectLst>
                  <a:outerShdw blurRad="38100" dist="38100" dir="2700000" algn="tl">
                    <a:srgbClr val="000000">
                      <a:alpha val="43137"/>
                    </a:srgbClr>
                  </a:outerShdw>
                </a:effectLst>
                <a:latin typeface="SassoonPrimaryType" pitchFamily="2" charset="0"/>
              </a:rPr>
              <a:t>What would you like to know?</a:t>
            </a:r>
          </a:p>
        </p:txBody>
      </p:sp>
      <p:sp>
        <p:nvSpPr>
          <p:cNvPr id="2" name="Oval Callout 1">
            <a:hlinkClick r:id="rId2" action="ppaction://hlinksldjump"/>
          </p:cNvPr>
          <p:cNvSpPr/>
          <p:nvPr/>
        </p:nvSpPr>
        <p:spPr>
          <a:xfrm>
            <a:off x="107504" y="185129"/>
            <a:ext cx="2592288" cy="1080120"/>
          </a:xfrm>
          <a:prstGeom prst="wedgeEllipseCallout">
            <a:avLst>
              <a:gd name="adj1" fmla="val 41163"/>
              <a:gd name="adj2" fmla="val 11509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What support does St. Joseph's offer for my child’s overall well-being?</a:t>
            </a:r>
          </a:p>
        </p:txBody>
      </p:sp>
      <p:sp>
        <p:nvSpPr>
          <p:cNvPr id="5" name="Oval Callout 4">
            <a:hlinkClick r:id="rId3" action="ppaction://hlinksldjump"/>
          </p:cNvPr>
          <p:cNvSpPr/>
          <p:nvPr/>
        </p:nvSpPr>
        <p:spPr>
          <a:xfrm>
            <a:off x="2555776" y="856499"/>
            <a:ext cx="2592288" cy="1080120"/>
          </a:xfrm>
          <a:prstGeom prst="wedgeEllipseCallout">
            <a:avLst>
              <a:gd name="adj1" fmla="val 545"/>
              <a:gd name="adj2" fmla="val 106111"/>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What specialist services and expertise are accessed by St. Joseph's?</a:t>
            </a:r>
          </a:p>
        </p:txBody>
      </p:sp>
      <p:sp>
        <p:nvSpPr>
          <p:cNvPr id="6" name="Oval Callout 5">
            <a:hlinkClick r:id="rId4" action="ppaction://hlinksldjump"/>
          </p:cNvPr>
          <p:cNvSpPr/>
          <p:nvPr/>
        </p:nvSpPr>
        <p:spPr>
          <a:xfrm>
            <a:off x="4903315" y="296652"/>
            <a:ext cx="2592288" cy="1080120"/>
          </a:xfrm>
          <a:prstGeom prst="wedgeEllipseCallout">
            <a:avLst>
              <a:gd name="adj1" fmla="val -41677"/>
              <a:gd name="adj2" fmla="val 11765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What training have the staff at St. Joseph's had to support my child?</a:t>
            </a:r>
          </a:p>
        </p:txBody>
      </p:sp>
      <p:sp>
        <p:nvSpPr>
          <p:cNvPr id="7" name="Oval Callout 6">
            <a:hlinkClick r:id="rId5" action="ppaction://hlinksldjump"/>
          </p:cNvPr>
          <p:cNvSpPr/>
          <p:nvPr/>
        </p:nvSpPr>
        <p:spPr>
          <a:xfrm>
            <a:off x="6434066" y="1376772"/>
            <a:ext cx="2592288" cy="1080120"/>
          </a:xfrm>
          <a:prstGeom prst="wedgeEllipseCallout">
            <a:avLst>
              <a:gd name="adj1" fmla="val -51297"/>
              <a:gd name="adj2" fmla="val 57369"/>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How accessible is St. Joseph's, both indoors and outdoors?</a:t>
            </a:r>
          </a:p>
        </p:txBody>
      </p:sp>
      <p:sp>
        <p:nvSpPr>
          <p:cNvPr id="18" name="Oval Callout 17">
            <a:hlinkClick r:id="rId6" action="ppaction://hlinksldjump"/>
          </p:cNvPr>
          <p:cNvSpPr/>
          <p:nvPr/>
        </p:nvSpPr>
        <p:spPr>
          <a:xfrm>
            <a:off x="6434066" y="3051967"/>
            <a:ext cx="2592288" cy="1080120"/>
          </a:xfrm>
          <a:prstGeom prst="wedgeEllipseCallout">
            <a:avLst>
              <a:gd name="adj1" fmla="val -69851"/>
              <a:gd name="adj2" fmla="val 1149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What steps should I take if I have concerns about provision for my child?</a:t>
            </a:r>
          </a:p>
        </p:txBody>
      </p:sp>
      <p:sp>
        <p:nvSpPr>
          <p:cNvPr id="19" name="Oval Callout 18">
            <a:hlinkClick r:id="rId7" action="ppaction://hlinksldjump"/>
          </p:cNvPr>
          <p:cNvSpPr/>
          <p:nvPr/>
        </p:nvSpPr>
        <p:spPr>
          <a:xfrm>
            <a:off x="6336839" y="4683748"/>
            <a:ext cx="2592288" cy="1080120"/>
          </a:xfrm>
          <a:prstGeom prst="wedgeEllipseCallout">
            <a:avLst>
              <a:gd name="adj1" fmla="val -64862"/>
              <a:gd name="adj2" fmla="val -7719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What is the Devon Local Offer?</a:t>
            </a:r>
          </a:p>
        </p:txBody>
      </p:sp>
      <p:sp>
        <p:nvSpPr>
          <p:cNvPr id="21" name="Oval Callout 20">
            <a:hlinkClick r:id="rId8" action="ppaction://hlinksldjump"/>
          </p:cNvPr>
          <p:cNvSpPr/>
          <p:nvPr/>
        </p:nvSpPr>
        <p:spPr>
          <a:xfrm>
            <a:off x="3567404" y="5589240"/>
            <a:ext cx="3312368" cy="1080120"/>
          </a:xfrm>
          <a:prstGeom prst="wedgeEllipseCallout">
            <a:avLst>
              <a:gd name="adj1" fmla="val 21260"/>
              <a:gd name="adj2" fmla="val -1293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How will St. Joseph's prepare and support my child to join the school or transfer to a new school?</a:t>
            </a:r>
          </a:p>
        </p:txBody>
      </p:sp>
      <p:sp>
        <p:nvSpPr>
          <p:cNvPr id="22" name="Oval Callout 21">
            <a:hlinkClick r:id="rId9" action="ppaction://hlinksldjump"/>
          </p:cNvPr>
          <p:cNvSpPr/>
          <p:nvPr/>
        </p:nvSpPr>
        <p:spPr>
          <a:xfrm>
            <a:off x="2748554" y="4099755"/>
            <a:ext cx="2759550" cy="1331991"/>
          </a:xfrm>
          <a:prstGeom prst="wedgeEllipseCallout">
            <a:avLst>
              <a:gd name="adj1" fmla="val 31111"/>
              <a:gd name="adj2" fmla="val -84642"/>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What outside agencies are involved in meeting my child’s needs and in supporting me and my family?</a:t>
            </a:r>
          </a:p>
        </p:txBody>
      </p:sp>
      <p:sp>
        <p:nvSpPr>
          <p:cNvPr id="23" name="Oval Callout 22">
            <a:hlinkClick r:id="rId10" action="ppaction://hlinksldjump"/>
          </p:cNvPr>
          <p:cNvSpPr/>
          <p:nvPr/>
        </p:nvSpPr>
        <p:spPr>
          <a:xfrm>
            <a:off x="111192" y="5589240"/>
            <a:ext cx="2592288" cy="1080120"/>
          </a:xfrm>
          <a:prstGeom prst="wedgeEllipseCallout">
            <a:avLst>
              <a:gd name="adj1" fmla="val 41698"/>
              <a:gd name="adj2" fmla="val -81161"/>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Where can I get further information?</a:t>
            </a:r>
          </a:p>
        </p:txBody>
      </p:sp>
      <p:sp>
        <p:nvSpPr>
          <p:cNvPr id="25" name="Oval Callout 24">
            <a:hlinkClick r:id="rId11" action="ppaction://hlinksldjump"/>
          </p:cNvPr>
          <p:cNvSpPr/>
          <p:nvPr/>
        </p:nvSpPr>
        <p:spPr>
          <a:xfrm>
            <a:off x="134856" y="3693224"/>
            <a:ext cx="2592288" cy="1319951"/>
          </a:xfrm>
          <a:prstGeom prst="wedgeEllipseCallout">
            <a:avLst>
              <a:gd name="adj1" fmla="val 67937"/>
              <a:gd name="adj2" fmla="val -41276"/>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How are my child’s views taken into account in deciding next steps at St. Joseph's?</a:t>
            </a:r>
          </a:p>
        </p:txBody>
      </p:sp>
      <p:sp>
        <p:nvSpPr>
          <p:cNvPr id="26" name="Oval Callout 25">
            <a:hlinkClick r:id="rId12" action="ppaction://hlinksldjump"/>
          </p:cNvPr>
          <p:cNvSpPr/>
          <p:nvPr/>
        </p:nvSpPr>
        <p:spPr>
          <a:xfrm>
            <a:off x="156266" y="2105236"/>
            <a:ext cx="2592288" cy="1080120"/>
          </a:xfrm>
          <a:prstGeom prst="wedgeEllipseCallout">
            <a:avLst>
              <a:gd name="adj1" fmla="val 58266"/>
              <a:gd name="adj2" fmla="val 70196"/>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How are parents involved in the education of their child?</a:t>
            </a:r>
          </a:p>
        </p:txBody>
      </p:sp>
      <p:sp>
        <p:nvSpPr>
          <p:cNvPr id="27" name="TextBox 26"/>
          <p:cNvSpPr txBox="1"/>
          <p:nvPr/>
        </p:nvSpPr>
        <p:spPr>
          <a:xfrm>
            <a:off x="7047211" y="6183248"/>
            <a:ext cx="896783" cy="461665"/>
          </a:xfrm>
          <a:prstGeom prst="rect">
            <a:avLst/>
          </a:prstGeom>
          <a:noFill/>
        </p:spPr>
        <p:txBody>
          <a:bodyPr wrap="square" rtlCol="0">
            <a:spAutoFit/>
          </a:bodyPr>
          <a:lstStyle/>
          <a:p>
            <a:pPr algn="r"/>
            <a:r>
              <a:rPr lang="en-GB" sz="2400" b="1" dirty="0">
                <a:effectLst>
                  <a:outerShdw blurRad="38100" dist="38100" dir="2700000" algn="tl">
                    <a:srgbClr val="000000">
                      <a:alpha val="43137"/>
                    </a:srgbClr>
                  </a:outerShdw>
                </a:effectLst>
                <a:latin typeface="SassoonPrimaryType" pitchFamily="2" charset="0"/>
              </a:rPr>
              <a:t>Back</a:t>
            </a:r>
          </a:p>
        </p:txBody>
      </p:sp>
      <p:sp>
        <p:nvSpPr>
          <p:cNvPr id="20" name="Action Button: Beginning 19">
            <a:hlinkClick r:id="rId13" action="ppaction://hlinksldjump" highlightClick="1"/>
          </p:cNvPr>
          <p:cNvSpPr/>
          <p:nvPr/>
        </p:nvSpPr>
        <p:spPr>
          <a:xfrm>
            <a:off x="7993023" y="6129300"/>
            <a:ext cx="936104" cy="540060"/>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Action Button: Forward or Next 15">
            <a:hlinkClick r:id="rId2" action="ppaction://hlinksldjump" highlightClick="1"/>
          </p:cNvPr>
          <p:cNvSpPr/>
          <p:nvPr/>
        </p:nvSpPr>
        <p:spPr>
          <a:xfrm>
            <a:off x="7943994" y="313824"/>
            <a:ext cx="971465"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2875890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08012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What support does St. Joseph's offer for my child’s overall well-being?</a:t>
            </a:r>
          </a:p>
        </p:txBody>
      </p:sp>
      <p:sp>
        <p:nvSpPr>
          <p:cNvPr id="5" name="Rectangle 4"/>
          <p:cNvSpPr/>
          <p:nvPr/>
        </p:nvSpPr>
        <p:spPr>
          <a:xfrm>
            <a:off x="323528" y="1880305"/>
            <a:ext cx="8479464" cy="3139321"/>
          </a:xfrm>
          <a:prstGeom prst="rect">
            <a:avLst/>
          </a:prstGeom>
        </p:spPr>
        <p:txBody>
          <a:bodyPr wrap="square">
            <a:spAutoFit/>
          </a:bodyPr>
          <a:lstStyle/>
          <a:p>
            <a:r>
              <a:rPr lang="en-GB" dirty="0"/>
              <a:t>We have adopted </a:t>
            </a:r>
            <a:r>
              <a:rPr lang="en-GB" b="1" dirty="0"/>
              <a:t>Boxall</a:t>
            </a:r>
            <a:r>
              <a:rPr lang="en-GB" dirty="0"/>
              <a:t> as our approach to profiling and supporting children at St. Joseph’s. Through this we assess, develop and review children’s emotional well-being.</a:t>
            </a:r>
          </a:p>
          <a:p>
            <a:endParaRPr lang="en-GB" dirty="0"/>
          </a:p>
          <a:p>
            <a:r>
              <a:rPr lang="en-GB" dirty="0"/>
              <a:t>Sometimes a child has greater difficulty socially and emotionally, so we assess their needs through </a:t>
            </a:r>
            <a:r>
              <a:rPr lang="en-GB" b="1" dirty="0"/>
              <a:t>Boxall</a:t>
            </a:r>
            <a:r>
              <a:rPr lang="en-GB" dirty="0"/>
              <a:t> online and create a bespoke action plan to help meet their needs. This may include classroom strategies, home strategies, small group work with a Teaching Assistant or one-to-one sessions.</a:t>
            </a:r>
          </a:p>
          <a:p>
            <a:endParaRPr lang="en-GB" dirty="0"/>
          </a:p>
          <a:p>
            <a:r>
              <a:rPr lang="en-GB" dirty="0"/>
              <a:t>We are supported by our Educational Psychologist and School Nurse Team.</a:t>
            </a:r>
          </a:p>
          <a:p>
            <a:r>
              <a:rPr lang="en-GB" dirty="0"/>
              <a:t> </a:t>
            </a:r>
          </a:p>
          <a:p>
            <a:r>
              <a:rPr lang="en-GB" dirty="0"/>
              <a:t>All children are valued and loved at St. Joseph's. </a:t>
            </a:r>
          </a:p>
        </p:txBody>
      </p:sp>
      <p:sp>
        <p:nvSpPr>
          <p:cNvPr id="6" name="Action Button: Forward or Next 5">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2498493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15212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What specialist services and expertise are accessed by St. Joseph's?</a:t>
            </a:r>
          </a:p>
        </p:txBody>
      </p:sp>
      <p:sp>
        <p:nvSpPr>
          <p:cNvPr id="4" name="Rectangle 3"/>
          <p:cNvSpPr/>
          <p:nvPr/>
        </p:nvSpPr>
        <p:spPr>
          <a:xfrm>
            <a:off x="323528" y="1880305"/>
            <a:ext cx="8479464" cy="3200876"/>
          </a:xfrm>
          <a:prstGeom prst="rect">
            <a:avLst/>
          </a:prstGeom>
        </p:spPr>
        <p:txBody>
          <a:bodyPr wrap="square">
            <a:spAutoFit/>
          </a:bodyPr>
          <a:lstStyle/>
          <a:p>
            <a:pPr>
              <a:spcAft>
                <a:spcPts val="600"/>
              </a:spcAft>
            </a:pPr>
            <a:r>
              <a:rPr lang="en-GB" dirty="0"/>
              <a:t>Educational Psychology</a:t>
            </a:r>
          </a:p>
          <a:p>
            <a:pPr>
              <a:spcAft>
                <a:spcPts val="600"/>
              </a:spcAft>
            </a:pPr>
            <a:r>
              <a:rPr lang="en-GB" dirty="0"/>
              <a:t>Speech and Language Therapy</a:t>
            </a:r>
          </a:p>
          <a:p>
            <a:pPr>
              <a:spcAft>
                <a:spcPts val="600"/>
              </a:spcAft>
            </a:pPr>
            <a:r>
              <a:rPr lang="en-GB" dirty="0"/>
              <a:t>Communication and Interaction Team</a:t>
            </a:r>
          </a:p>
          <a:p>
            <a:pPr>
              <a:spcAft>
                <a:spcPts val="600"/>
              </a:spcAft>
            </a:pPr>
            <a:r>
              <a:rPr lang="en-US" dirty="0"/>
              <a:t>Integrated Children’s Services</a:t>
            </a:r>
            <a:endParaRPr lang="en-GB" dirty="0"/>
          </a:p>
          <a:p>
            <a:pPr>
              <a:spcAft>
                <a:spcPts val="600"/>
              </a:spcAft>
            </a:pPr>
            <a:r>
              <a:rPr lang="en-GB" dirty="0"/>
              <a:t>Child and Adolescent Mental Health Service (CAMHS)</a:t>
            </a:r>
          </a:p>
          <a:p>
            <a:pPr>
              <a:spcAft>
                <a:spcPts val="600"/>
              </a:spcAft>
            </a:pPr>
            <a:r>
              <a:rPr lang="en-GB" dirty="0"/>
              <a:t>Visual Impairment Advisory Teacher</a:t>
            </a:r>
          </a:p>
          <a:p>
            <a:pPr>
              <a:spcAft>
                <a:spcPts val="600"/>
              </a:spcAft>
            </a:pPr>
            <a:r>
              <a:rPr lang="en-GB" dirty="0"/>
              <a:t>SEND ICT Team</a:t>
            </a:r>
          </a:p>
          <a:p>
            <a:pPr>
              <a:spcAft>
                <a:spcPts val="600"/>
              </a:spcAft>
            </a:pPr>
            <a:r>
              <a:rPr lang="en-GB" dirty="0"/>
              <a:t>School Nurse</a:t>
            </a:r>
          </a:p>
          <a:p>
            <a:pPr>
              <a:spcAft>
                <a:spcPts val="600"/>
              </a:spcAft>
            </a:pPr>
            <a:r>
              <a:rPr lang="en-US" dirty="0"/>
              <a:t>Early Help</a:t>
            </a:r>
            <a:endParaRPr lang="en-GB" dirty="0"/>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392789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08012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What training have the staff at St. Joseph's had to support my child?</a:t>
            </a:r>
          </a:p>
        </p:txBody>
      </p:sp>
      <p:sp>
        <p:nvSpPr>
          <p:cNvPr id="4" name="Rectangle 3"/>
          <p:cNvSpPr/>
          <p:nvPr/>
        </p:nvSpPr>
        <p:spPr>
          <a:xfrm>
            <a:off x="323528" y="1880305"/>
            <a:ext cx="8479464" cy="2308324"/>
          </a:xfrm>
          <a:prstGeom prst="rect">
            <a:avLst/>
          </a:prstGeom>
        </p:spPr>
        <p:txBody>
          <a:bodyPr wrap="square">
            <a:spAutoFit/>
          </a:bodyPr>
          <a:lstStyle/>
          <a:p>
            <a:r>
              <a:rPr lang="en-GB" dirty="0"/>
              <a:t>We work closely with specialists who train, guide and advise us, so we can deliver the best support for a child with SEND.</a:t>
            </a:r>
          </a:p>
          <a:p>
            <a:endParaRPr lang="en-GB" dirty="0"/>
          </a:p>
          <a:p>
            <a:r>
              <a:rPr lang="en-GB" dirty="0"/>
              <a:t>The SENDCo is a licensed Thrive Practitioner.</a:t>
            </a:r>
          </a:p>
          <a:p>
            <a:endParaRPr lang="en-GB" dirty="0"/>
          </a:p>
          <a:p>
            <a:r>
              <a:rPr lang="en-GB" dirty="0"/>
              <a:t>All staff are trained in Read Write Inc Phonics.</a:t>
            </a:r>
          </a:p>
          <a:p>
            <a:endParaRPr lang="en-GB" dirty="0"/>
          </a:p>
          <a:p>
            <a:r>
              <a:rPr lang="en-GB" dirty="0"/>
              <a:t>Staff have received various training on Autism, SEMH, Learning Mentors.</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1121519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00811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How accessible is St. Joseph's, both indoors and outdoors?</a:t>
            </a:r>
          </a:p>
        </p:txBody>
      </p:sp>
      <p:sp>
        <p:nvSpPr>
          <p:cNvPr id="4" name="Rectangle 3"/>
          <p:cNvSpPr/>
          <p:nvPr/>
        </p:nvSpPr>
        <p:spPr>
          <a:xfrm>
            <a:off x="323528" y="1880305"/>
            <a:ext cx="8479464" cy="3139321"/>
          </a:xfrm>
          <a:prstGeom prst="rect">
            <a:avLst/>
          </a:prstGeom>
        </p:spPr>
        <p:txBody>
          <a:bodyPr wrap="square">
            <a:spAutoFit/>
          </a:bodyPr>
          <a:lstStyle/>
          <a:p>
            <a:r>
              <a:rPr lang="en-GB" dirty="0"/>
              <a:t>St. Joseph's is a split-level building. There are steps from the hall to all classrooms. All classrooms can be accessed without steps via the outside of the building.</a:t>
            </a:r>
          </a:p>
          <a:p>
            <a:endParaRPr lang="en-GB" dirty="0"/>
          </a:p>
          <a:p>
            <a:r>
              <a:rPr lang="en-GB" dirty="0"/>
              <a:t>The main entrance is fully accessible. There is a disabled toilet, however this is down some steps.</a:t>
            </a:r>
          </a:p>
          <a:p>
            <a:endParaRPr lang="en-GB" dirty="0"/>
          </a:p>
          <a:p>
            <a:r>
              <a:rPr lang="en-GB" dirty="0"/>
              <a:t>The outdoors is not easily accessible. There are steps to all of the outside areas. The playground is accessible by a ramp from the lower part of the building.</a:t>
            </a:r>
          </a:p>
          <a:p>
            <a:endParaRPr lang="en-GB" dirty="0"/>
          </a:p>
          <a:p>
            <a:r>
              <a:rPr lang="en-GB" dirty="0"/>
              <a:t>We ensure that resources and equipment used are accessible to all children regardless of their needs.</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2704261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11760" y="2492896"/>
            <a:ext cx="4468012" cy="1200329"/>
          </a:xfrm>
          <a:prstGeom prst="rect">
            <a:avLst/>
          </a:prstGeom>
          <a:noFill/>
        </p:spPr>
        <p:txBody>
          <a:bodyPr wrap="square" rtlCol="0">
            <a:spAutoFit/>
          </a:bodyPr>
          <a:lstStyle/>
          <a:p>
            <a:pPr algn="ctr"/>
            <a:r>
              <a:rPr lang="en-GB" sz="3600" b="1" dirty="0">
                <a:effectLst>
                  <a:outerShdw blurRad="38100" dist="38100" dir="2700000" algn="tl">
                    <a:srgbClr val="000000">
                      <a:alpha val="43137"/>
                    </a:srgbClr>
                  </a:outerShdw>
                </a:effectLst>
                <a:latin typeface="SassoonPrimaryType" pitchFamily="2" charset="0"/>
              </a:rPr>
              <a:t>What would you like to know?</a:t>
            </a:r>
          </a:p>
        </p:txBody>
      </p:sp>
      <p:sp>
        <p:nvSpPr>
          <p:cNvPr id="2" name="Oval Callout 1">
            <a:hlinkClick r:id="rId2" action="ppaction://hlinksldjump"/>
          </p:cNvPr>
          <p:cNvSpPr/>
          <p:nvPr/>
        </p:nvSpPr>
        <p:spPr>
          <a:xfrm>
            <a:off x="467544" y="276214"/>
            <a:ext cx="2592288" cy="1080120"/>
          </a:xfrm>
          <a:prstGeom prst="wedgeEllipseCallout">
            <a:avLst>
              <a:gd name="adj1" fmla="val 41163"/>
              <a:gd name="adj2" fmla="val 11509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What is St. Joseph's School like?</a:t>
            </a:r>
          </a:p>
        </p:txBody>
      </p:sp>
      <p:sp>
        <p:nvSpPr>
          <p:cNvPr id="5" name="Oval Callout 4">
            <a:hlinkClick r:id="rId3" action="ppaction://hlinksldjump"/>
          </p:cNvPr>
          <p:cNvSpPr/>
          <p:nvPr/>
        </p:nvSpPr>
        <p:spPr>
          <a:xfrm>
            <a:off x="2859449" y="874045"/>
            <a:ext cx="2592288" cy="1080120"/>
          </a:xfrm>
          <a:prstGeom prst="wedgeEllipseCallout">
            <a:avLst>
              <a:gd name="adj1" fmla="val 545"/>
              <a:gd name="adj2" fmla="val 106111"/>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Who should I contact at St. Joseph's?</a:t>
            </a:r>
          </a:p>
        </p:txBody>
      </p:sp>
      <p:sp>
        <p:nvSpPr>
          <p:cNvPr id="6" name="Oval Callout 5">
            <a:hlinkClick r:id="rId4" action="ppaction://hlinksldjump"/>
          </p:cNvPr>
          <p:cNvSpPr/>
          <p:nvPr/>
        </p:nvSpPr>
        <p:spPr>
          <a:xfrm>
            <a:off x="5303084" y="255615"/>
            <a:ext cx="2592288" cy="1080120"/>
          </a:xfrm>
          <a:prstGeom prst="wedgeEllipseCallout">
            <a:avLst>
              <a:gd name="adj1" fmla="val -41677"/>
              <a:gd name="adj2" fmla="val 11765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How does St. Joseph's know if a child needs extra help?</a:t>
            </a:r>
          </a:p>
        </p:txBody>
      </p:sp>
      <p:sp>
        <p:nvSpPr>
          <p:cNvPr id="7" name="Oval Callout 6">
            <a:hlinkClick r:id="rId5" action="ppaction://hlinksldjump"/>
          </p:cNvPr>
          <p:cNvSpPr/>
          <p:nvPr/>
        </p:nvSpPr>
        <p:spPr>
          <a:xfrm>
            <a:off x="6367264" y="1414105"/>
            <a:ext cx="2592288" cy="1080120"/>
          </a:xfrm>
          <a:prstGeom prst="wedgeEllipseCallout">
            <a:avLst>
              <a:gd name="adj1" fmla="val -61935"/>
              <a:gd name="adj2" fmla="val 57369"/>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What should I do if  I think my child has special educational needs?</a:t>
            </a:r>
          </a:p>
        </p:txBody>
      </p:sp>
      <p:sp>
        <p:nvSpPr>
          <p:cNvPr id="18" name="Oval Callout 17">
            <a:hlinkClick r:id="rId6" action="ppaction://hlinksldjump"/>
          </p:cNvPr>
          <p:cNvSpPr/>
          <p:nvPr/>
        </p:nvSpPr>
        <p:spPr>
          <a:xfrm>
            <a:off x="6367264" y="3125391"/>
            <a:ext cx="2592288" cy="1080120"/>
          </a:xfrm>
          <a:prstGeom prst="wedgeEllipseCallout">
            <a:avLst>
              <a:gd name="adj1" fmla="val -72090"/>
              <a:gd name="adj2" fmla="val 1687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What are the different types of support available at St. Joseph's?</a:t>
            </a:r>
          </a:p>
        </p:txBody>
      </p:sp>
      <p:sp>
        <p:nvSpPr>
          <p:cNvPr id="19" name="Oval Callout 18">
            <a:hlinkClick r:id="rId7" action="ppaction://hlinksldjump"/>
          </p:cNvPr>
          <p:cNvSpPr/>
          <p:nvPr/>
        </p:nvSpPr>
        <p:spPr>
          <a:xfrm>
            <a:off x="6084168" y="4611177"/>
            <a:ext cx="2592288" cy="1080120"/>
          </a:xfrm>
          <a:prstGeom prst="wedgeEllipseCallout">
            <a:avLst>
              <a:gd name="adj1" fmla="val -64862"/>
              <a:gd name="adj2" fmla="val -7719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How will St. Joseph's ensure that my child is included in all aspects of school life?</a:t>
            </a:r>
          </a:p>
        </p:txBody>
      </p:sp>
      <p:sp>
        <p:nvSpPr>
          <p:cNvPr id="21" name="Oval Callout 20">
            <a:hlinkClick r:id="rId8" action="ppaction://hlinksldjump"/>
          </p:cNvPr>
          <p:cNvSpPr/>
          <p:nvPr/>
        </p:nvSpPr>
        <p:spPr>
          <a:xfrm>
            <a:off x="3059832" y="5445224"/>
            <a:ext cx="2592288" cy="1080120"/>
          </a:xfrm>
          <a:prstGeom prst="wedgeEllipseCallout">
            <a:avLst>
              <a:gd name="adj1" fmla="val 54931"/>
              <a:gd name="adj2" fmla="val -10883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How will St. Joseph's decide what, and how much, extra support my child needs?</a:t>
            </a:r>
          </a:p>
        </p:txBody>
      </p:sp>
      <p:sp>
        <p:nvSpPr>
          <p:cNvPr id="22" name="Oval Callout 21">
            <a:hlinkClick r:id="rId9" action="ppaction://hlinksldjump"/>
          </p:cNvPr>
          <p:cNvSpPr/>
          <p:nvPr/>
        </p:nvSpPr>
        <p:spPr>
          <a:xfrm>
            <a:off x="2915816" y="3933056"/>
            <a:ext cx="2736304" cy="1246820"/>
          </a:xfrm>
          <a:prstGeom prst="wedgeEllipseCallout">
            <a:avLst>
              <a:gd name="adj1" fmla="val 27060"/>
              <a:gd name="adj2" fmla="val -74641"/>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How will the </a:t>
            </a:r>
            <a:br>
              <a:rPr lang="en-GB" sz="1400" dirty="0">
                <a:solidFill>
                  <a:schemeClr val="accent1">
                    <a:lumMod val="75000"/>
                  </a:schemeClr>
                </a:solidFill>
              </a:rPr>
            </a:br>
            <a:r>
              <a:rPr lang="en-GB" sz="1400" dirty="0">
                <a:solidFill>
                  <a:schemeClr val="accent1">
                    <a:lumMod val="75000"/>
                  </a:schemeClr>
                </a:solidFill>
              </a:rPr>
              <a:t>curriculum and learning environment be adapted to meet my child’s needs?</a:t>
            </a:r>
          </a:p>
        </p:txBody>
      </p:sp>
      <p:sp>
        <p:nvSpPr>
          <p:cNvPr id="23" name="Oval Callout 22">
            <a:hlinkClick r:id="rId10" action="ppaction://hlinksldjump"/>
          </p:cNvPr>
          <p:cNvSpPr/>
          <p:nvPr/>
        </p:nvSpPr>
        <p:spPr>
          <a:xfrm>
            <a:off x="382847" y="5574275"/>
            <a:ext cx="2592288" cy="1080120"/>
          </a:xfrm>
          <a:prstGeom prst="wedgeEllipseCallout">
            <a:avLst>
              <a:gd name="adj1" fmla="val 41698"/>
              <a:gd name="adj2" fmla="val -81161"/>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Who will support my child at St. Joseph's?</a:t>
            </a:r>
          </a:p>
        </p:txBody>
      </p:sp>
      <p:sp>
        <p:nvSpPr>
          <p:cNvPr id="24" name="Oval Callout 23">
            <a:hlinkClick r:id="rId11" action="ppaction://hlinksldjump"/>
          </p:cNvPr>
          <p:cNvSpPr/>
          <p:nvPr/>
        </p:nvSpPr>
        <p:spPr>
          <a:xfrm>
            <a:off x="109348" y="4238836"/>
            <a:ext cx="2592288" cy="1080120"/>
          </a:xfrm>
          <a:prstGeom prst="wedgeEllipseCallout">
            <a:avLst>
              <a:gd name="adj1" fmla="val 62007"/>
              <a:gd name="adj2" fmla="val -7474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How will St. Joseph's help me support my child?</a:t>
            </a:r>
          </a:p>
        </p:txBody>
      </p:sp>
      <p:sp>
        <p:nvSpPr>
          <p:cNvPr id="25" name="Oval Callout 24">
            <a:hlinkClick r:id="rId12" action="ppaction://hlinksldjump"/>
          </p:cNvPr>
          <p:cNvSpPr/>
          <p:nvPr/>
        </p:nvSpPr>
        <p:spPr>
          <a:xfrm>
            <a:off x="467544" y="3019636"/>
            <a:ext cx="2592288" cy="1080120"/>
          </a:xfrm>
          <a:prstGeom prst="wedgeEllipseCallout">
            <a:avLst>
              <a:gd name="adj1" fmla="val 66817"/>
              <a:gd name="adj2" fmla="val 1247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How will I know how well my child is doing?</a:t>
            </a:r>
          </a:p>
        </p:txBody>
      </p:sp>
      <p:sp>
        <p:nvSpPr>
          <p:cNvPr id="26" name="Oval Callout 25">
            <a:hlinkClick r:id="rId13" action="ppaction://hlinksldjump"/>
          </p:cNvPr>
          <p:cNvSpPr/>
          <p:nvPr/>
        </p:nvSpPr>
        <p:spPr>
          <a:xfrm>
            <a:off x="85935" y="1729858"/>
            <a:ext cx="2592288" cy="1080120"/>
          </a:xfrm>
          <a:prstGeom prst="wedgeEllipseCallout">
            <a:avLst>
              <a:gd name="adj1" fmla="val 58266"/>
              <a:gd name="adj2" fmla="val 70196"/>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accent1">
                    <a:lumMod val="75000"/>
                  </a:schemeClr>
                </a:solidFill>
              </a:rPr>
              <a:t>How does St. Joseph's know how well my child is doing?</a:t>
            </a:r>
          </a:p>
        </p:txBody>
      </p:sp>
      <p:sp>
        <p:nvSpPr>
          <p:cNvPr id="27" name="TextBox 26"/>
          <p:cNvSpPr txBox="1"/>
          <p:nvPr/>
        </p:nvSpPr>
        <p:spPr>
          <a:xfrm>
            <a:off x="5650873" y="6192730"/>
            <a:ext cx="2182246" cy="461665"/>
          </a:xfrm>
          <a:prstGeom prst="rect">
            <a:avLst/>
          </a:prstGeom>
          <a:noFill/>
        </p:spPr>
        <p:txBody>
          <a:bodyPr wrap="square" rtlCol="0">
            <a:spAutoFit/>
          </a:bodyPr>
          <a:lstStyle/>
          <a:p>
            <a:pPr algn="r"/>
            <a:r>
              <a:rPr lang="en-GB" sz="2400" b="1" dirty="0">
                <a:effectLst>
                  <a:outerShdw blurRad="38100" dist="38100" dir="2700000" algn="tl">
                    <a:srgbClr val="000000">
                      <a:alpha val="43137"/>
                    </a:srgbClr>
                  </a:outerShdw>
                </a:effectLst>
                <a:latin typeface="SassoonPrimaryType" pitchFamily="2" charset="0"/>
              </a:rPr>
              <a:t>Find out more</a:t>
            </a:r>
          </a:p>
        </p:txBody>
      </p:sp>
      <p:sp>
        <p:nvSpPr>
          <p:cNvPr id="3" name="Action Button: Forward or Next 2">
            <a:hlinkClick r:id="rId14" action="ppaction://hlinksldjump" highlightClick="1"/>
          </p:cNvPr>
          <p:cNvSpPr/>
          <p:nvPr/>
        </p:nvSpPr>
        <p:spPr>
          <a:xfrm>
            <a:off x="7895372" y="6114334"/>
            <a:ext cx="1033755" cy="555025"/>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Action Button: Forward or Next 16">
            <a:hlinkClick r:id="rId2" action="ppaction://hlinksldjump" highlightClick="1"/>
          </p:cNvPr>
          <p:cNvSpPr/>
          <p:nvPr/>
        </p:nvSpPr>
        <p:spPr>
          <a:xfrm>
            <a:off x="7981038" y="116632"/>
            <a:ext cx="1033755"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3286498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00811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How are parents involved in the education of their child?</a:t>
            </a:r>
          </a:p>
        </p:txBody>
      </p:sp>
      <p:sp>
        <p:nvSpPr>
          <p:cNvPr id="4" name="Rectangle 3"/>
          <p:cNvSpPr/>
          <p:nvPr/>
        </p:nvSpPr>
        <p:spPr>
          <a:xfrm>
            <a:off x="323528" y="1880305"/>
            <a:ext cx="8479464" cy="2585323"/>
          </a:xfrm>
          <a:prstGeom prst="rect">
            <a:avLst/>
          </a:prstGeom>
        </p:spPr>
        <p:txBody>
          <a:bodyPr wrap="square">
            <a:spAutoFit/>
          </a:bodyPr>
          <a:lstStyle/>
          <a:p>
            <a:r>
              <a:rPr lang="en-GB" dirty="0"/>
              <a:t>All parents are encouraged to be involved in their child’s education. Working in partnership always has the greatest impact on a child’s progress.</a:t>
            </a:r>
          </a:p>
          <a:p>
            <a:endParaRPr lang="en-GB" dirty="0"/>
          </a:p>
          <a:p>
            <a:r>
              <a:rPr lang="en-GB" dirty="0"/>
              <a:t>We may ask you to: write in a Communications Book; hear your child read daily; practise spellings and number work; use the same sanctions and rewards as us to meet behaviour targets.</a:t>
            </a:r>
          </a:p>
          <a:p>
            <a:endParaRPr lang="en-GB" dirty="0"/>
          </a:p>
          <a:p>
            <a:r>
              <a:rPr lang="en-GB" dirty="0"/>
              <a:t>Parents are always welcome to help in school. It may not be best for your child to help in their class, but there are always other teachers who would love some parent helpers.</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3250039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08012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How are my child’s views taken into account in deciding next steps at St. Joseph's?</a:t>
            </a:r>
          </a:p>
        </p:txBody>
      </p:sp>
      <p:sp>
        <p:nvSpPr>
          <p:cNvPr id="4" name="Rectangle 3"/>
          <p:cNvSpPr/>
          <p:nvPr/>
        </p:nvSpPr>
        <p:spPr>
          <a:xfrm>
            <a:off x="323528" y="1880305"/>
            <a:ext cx="8479464" cy="1477328"/>
          </a:xfrm>
          <a:prstGeom prst="rect">
            <a:avLst/>
          </a:prstGeom>
        </p:spPr>
        <p:txBody>
          <a:bodyPr wrap="square">
            <a:spAutoFit/>
          </a:bodyPr>
          <a:lstStyle/>
          <a:p>
            <a:r>
              <a:rPr lang="en-GB" dirty="0"/>
              <a:t>Children are always involved in target-setting and reviewing the success of their work. Teachers regularly meet with children to discuss their next steps.</a:t>
            </a:r>
          </a:p>
          <a:p>
            <a:endParaRPr lang="en-GB" dirty="0"/>
          </a:p>
          <a:p>
            <a:r>
              <a:rPr lang="en-GB" dirty="0"/>
              <a:t>When children have an Early Help assessment ‘My Plan’, an EHC Plan, they are involved in the review process and the setting of new targets.</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2871614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15212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What steps should I take if I have concerns about provision for my child?</a:t>
            </a:r>
          </a:p>
        </p:txBody>
      </p:sp>
      <p:sp>
        <p:nvSpPr>
          <p:cNvPr id="4" name="Rectangle 3"/>
          <p:cNvSpPr/>
          <p:nvPr/>
        </p:nvSpPr>
        <p:spPr>
          <a:xfrm>
            <a:off x="323528" y="1880305"/>
            <a:ext cx="8479464" cy="2539157"/>
          </a:xfrm>
          <a:prstGeom prst="rect">
            <a:avLst/>
          </a:prstGeom>
        </p:spPr>
        <p:txBody>
          <a:bodyPr wrap="square">
            <a:spAutoFit/>
          </a:bodyPr>
          <a:lstStyle/>
          <a:p>
            <a:pPr>
              <a:spcAft>
                <a:spcPts val="600"/>
              </a:spcAft>
            </a:pPr>
            <a:r>
              <a:rPr lang="en-GB" dirty="0"/>
              <a:t>If you are ever concerned about provision for your child, please talk to us. Talk to your child’s class teacher in the first instance. They may direct you to the </a:t>
            </a:r>
            <a:r>
              <a:rPr lang="en-GB" dirty="0" err="1"/>
              <a:t>SENDCo</a:t>
            </a:r>
            <a:r>
              <a:rPr lang="en-GB" dirty="0"/>
              <a:t>. Smaller issues can usually be dealt with swiftly by the </a:t>
            </a:r>
            <a:r>
              <a:rPr lang="en-GB" dirty="0" err="1"/>
              <a:t>SENDCo</a:t>
            </a:r>
            <a:r>
              <a:rPr lang="en-GB" dirty="0"/>
              <a:t>.</a:t>
            </a:r>
          </a:p>
          <a:p>
            <a:pPr>
              <a:spcAft>
                <a:spcPts val="600"/>
              </a:spcAft>
            </a:pPr>
            <a:endParaRPr lang="en-GB" dirty="0"/>
          </a:p>
          <a:p>
            <a:pPr>
              <a:spcAft>
                <a:spcPts val="600"/>
              </a:spcAft>
            </a:pPr>
            <a:r>
              <a:rPr lang="en-GB" dirty="0"/>
              <a:t>St. Joseph's School has a Complaints Policy, found on our website, which should be the starting point for any formal concern.</a:t>
            </a:r>
          </a:p>
          <a:p>
            <a:pPr>
              <a:spcAft>
                <a:spcPts val="600"/>
              </a:spcAft>
            </a:pPr>
            <a:r>
              <a:rPr lang="en-GB" dirty="0"/>
              <a:t>The SEN governor is Andrew Kennedy, who can be contacted via the school office on 01626 352559.</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2490473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10839"/>
            <a:ext cx="8496944" cy="172819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What outside agencies are involved in meeting my child’s needs and in supporting me and my family?</a:t>
            </a:r>
          </a:p>
        </p:txBody>
      </p:sp>
      <p:sp>
        <p:nvSpPr>
          <p:cNvPr id="4" name="Rectangle 3"/>
          <p:cNvSpPr/>
          <p:nvPr/>
        </p:nvSpPr>
        <p:spPr>
          <a:xfrm>
            <a:off x="539552" y="1928806"/>
            <a:ext cx="7848872" cy="4493538"/>
          </a:xfrm>
          <a:prstGeom prst="rect">
            <a:avLst/>
          </a:prstGeom>
        </p:spPr>
        <p:txBody>
          <a:bodyPr wrap="square">
            <a:spAutoFit/>
          </a:bodyPr>
          <a:lstStyle/>
          <a:p>
            <a:pPr>
              <a:spcAft>
                <a:spcPts val="600"/>
              </a:spcAft>
            </a:pPr>
            <a:r>
              <a:rPr lang="en-GB" dirty="0"/>
              <a:t>We will often seek advice and support from a number of outside agencies (</a:t>
            </a:r>
            <a:r>
              <a:rPr lang="en-GB" sz="1400" dirty="0"/>
              <a:t>Educational Psychology; Speech and Language Therapy; Communication and Interaction Team Outreach; Child and Adolescent Mental Health Service (CAMHS); Visual Impairment Advisory Teacher; School Nurse) </a:t>
            </a:r>
            <a:r>
              <a:rPr lang="en-GB" dirty="0"/>
              <a:t>to ensure we are meeting your child’s needs and providing you with advice and support.</a:t>
            </a:r>
          </a:p>
          <a:p>
            <a:pPr>
              <a:spcAft>
                <a:spcPts val="600"/>
              </a:spcAft>
            </a:pPr>
            <a:r>
              <a:rPr lang="en-GB" dirty="0"/>
              <a:t>Our family support worker is Andrea </a:t>
            </a:r>
            <a:r>
              <a:rPr lang="en-GB" dirty="0" err="1"/>
              <a:t>Gjikolaj</a:t>
            </a:r>
            <a:r>
              <a:rPr lang="en-GB" dirty="0"/>
              <a:t> and can be contacted via the school office.</a:t>
            </a:r>
          </a:p>
          <a:p>
            <a:pPr>
              <a:spcAft>
                <a:spcPts val="600"/>
              </a:spcAft>
            </a:pPr>
            <a:r>
              <a:rPr lang="en-GB" dirty="0"/>
              <a:t>We may offer you and your child an Early Help for Families Assessment, to assess your child’s needs and gather agencies to a Team Around the Family (TAF) meeting. At this meeting we will set an action plan called a ‘My Plan’. This will be reviewed at least termly.</a:t>
            </a:r>
          </a:p>
          <a:p>
            <a:pPr>
              <a:spcAft>
                <a:spcPts val="600"/>
              </a:spcAft>
            </a:pPr>
            <a:endParaRPr lang="en-GB" dirty="0"/>
          </a:p>
          <a:p>
            <a:pPr>
              <a:spcAft>
                <a:spcPts val="600"/>
              </a:spcAft>
            </a:pPr>
            <a:r>
              <a:rPr lang="en-GB" dirty="0"/>
              <a:t>Sometimes you may need support with issues outside of school. We work closely with all agencies, including Social Services to ensure you have the help and support you need.</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3719949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86409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Where can I get further information?</a:t>
            </a:r>
          </a:p>
        </p:txBody>
      </p:sp>
      <p:sp>
        <p:nvSpPr>
          <p:cNvPr id="4" name="Rectangle 3"/>
          <p:cNvSpPr/>
          <p:nvPr/>
        </p:nvSpPr>
        <p:spPr>
          <a:xfrm>
            <a:off x="323528" y="1880305"/>
            <a:ext cx="8479464" cy="723275"/>
          </a:xfrm>
          <a:prstGeom prst="rect">
            <a:avLst/>
          </a:prstGeom>
        </p:spPr>
        <p:txBody>
          <a:bodyPr wrap="square">
            <a:spAutoFit/>
          </a:bodyPr>
          <a:lstStyle/>
          <a:p>
            <a:pPr>
              <a:spcAft>
                <a:spcPts val="600"/>
              </a:spcAft>
            </a:pPr>
            <a:r>
              <a:rPr lang="en-GB" dirty="0"/>
              <a:t>The </a:t>
            </a:r>
            <a:r>
              <a:rPr lang="en-GB" dirty="0" err="1"/>
              <a:t>SENDCo</a:t>
            </a:r>
            <a:r>
              <a:rPr lang="en-GB" dirty="0"/>
              <a:t> may be able to signpost you to further information.</a:t>
            </a:r>
          </a:p>
          <a:p>
            <a:pPr>
              <a:spcAft>
                <a:spcPts val="600"/>
              </a:spcAft>
            </a:pPr>
            <a:r>
              <a:rPr lang="en-GB" dirty="0"/>
              <a:t>There are a number of places to get further information about SEN.</a:t>
            </a:r>
          </a:p>
        </p:txBody>
      </p:sp>
      <p:sp>
        <p:nvSpPr>
          <p:cNvPr id="5" name="Rectangle 4"/>
          <p:cNvSpPr/>
          <p:nvPr/>
        </p:nvSpPr>
        <p:spPr>
          <a:xfrm>
            <a:off x="2915815" y="3073866"/>
            <a:ext cx="4572000" cy="738664"/>
          </a:xfrm>
          <a:prstGeom prst="rect">
            <a:avLst/>
          </a:prstGeom>
        </p:spPr>
        <p:txBody>
          <a:bodyPr>
            <a:spAutoFit/>
          </a:bodyPr>
          <a:lstStyle/>
          <a:p>
            <a:pPr>
              <a:spcAft>
                <a:spcPts val="600"/>
              </a:spcAft>
            </a:pPr>
            <a:r>
              <a:rPr lang="en-GB" sz="1400" dirty="0"/>
              <a:t>Devon Information Advice and Support service provides independent advice and information to parents and carers of children and young people with SEND.</a:t>
            </a:r>
          </a:p>
        </p:txBody>
      </p:sp>
      <p:pic>
        <p:nvPicPr>
          <p:cNvPr id="1026" name="Picture 2">
            <a:hlinkClick r:id="rId3"/>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4948" y="5496761"/>
            <a:ext cx="1998057" cy="7762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p:cNvSpPr/>
          <p:nvPr/>
        </p:nvSpPr>
        <p:spPr>
          <a:xfrm>
            <a:off x="6236246" y="4071560"/>
            <a:ext cx="2728242" cy="1169551"/>
          </a:xfrm>
          <a:prstGeom prst="rect">
            <a:avLst/>
          </a:prstGeom>
        </p:spPr>
        <p:txBody>
          <a:bodyPr wrap="square">
            <a:spAutoFit/>
          </a:bodyPr>
          <a:lstStyle/>
          <a:p>
            <a:pPr>
              <a:spcAft>
                <a:spcPts val="600"/>
              </a:spcAft>
            </a:pPr>
            <a:r>
              <a:rPr lang="en-GB" sz="1400" dirty="0"/>
              <a:t>The Devon Local Offer details what you can expect to be available for children and young people with SEND in Devon across education, health and social care services.</a:t>
            </a:r>
          </a:p>
        </p:txBody>
      </p:sp>
      <p:sp>
        <p:nvSpPr>
          <p:cNvPr id="7" name="Rectangle 6"/>
          <p:cNvSpPr/>
          <p:nvPr/>
        </p:nvSpPr>
        <p:spPr>
          <a:xfrm>
            <a:off x="2915815" y="5496761"/>
            <a:ext cx="4572000" cy="954107"/>
          </a:xfrm>
          <a:prstGeom prst="rect">
            <a:avLst/>
          </a:prstGeom>
        </p:spPr>
        <p:txBody>
          <a:bodyPr>
            <a:spAutoFit/>
          </a:bodyPr>
          <a:lstStyle/>
          <a:p>
            <a:r>
              <a:rPr lang="en-GB" sz="1400" dirty="0"/>
              <a:t>These pages will help you to understand what ‘safeguarding’ is, who is responsible for keeping children safe and what will happen if your family needs professional help.</a:t>
            </a:r>
          </a:p>
          <a:p>
            <a:r>
              <a:rPr lang="en-US" sz="1400" dirty="0"/>
              <a:t>You will find information about </a:t>
            </a:r>
            <a:r>
              <a:rPr lang="en-US" sz="1400" b="1" dirty="0"/>
              <a:t>Early Help</a:t>
            </a:r>
            <a:r>
              <a:rPr lang="en-US" sz="1400" dirty="0"/>
              <a:t>.</a:t>
            </a:r>
            <a:endParaRPr lang="en-GB" sz="1400" dirty="0"/>
          </a:p>
        </p:txBody>
      </p:sp>
      <p:sp>
        <p:nvSpPr>
          <p:cNvPr id="11" name="Action Button: Forward or Next 10">
            <a:hlinkClick r:id="rId5"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pic>
        <p:nvPicPr>
          <p:cNvPr id="8" name="Picture 7">
            <a:hlinkClick r:id="rId6"/>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9773" y="4362551"/>
            <a:ext cx="6056473" cy="587568"/>
          </a:xfrm>
          <a:prstGeom prst="rect">
            <a:avLst/>
          </a:prstGeom>
        </p:spPr>
      </p:pic>
      <p:pic>
        <p:nvPicPr>
          <p:cNvPr id="2050" name="Picture 2" descr="Home - Devon Information Advice &amp; Support">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7544" y="2693623"/>
            <a:ext cx="2103178" cy="1470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0128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65618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How will St. Joseph's prepare and support my child to join the school or transfer to a new school?</a:t>
            </a:r>
          </a:p>
        </p:txBody>
      </p:sp>
      <p:sp>
        <p:nvSpPr>
          <p:cNvPr id="4" name="Rectangle 3"/>
          <p:cNvSpPr/>
          <p:nvPr/>
        </p:nvSpPr>
        <p:spPr>
          <a:xfrm>
            <a:off x="323528" y="2245540"/>
            <a:ext cx="8479464" cy="2462213"/>
          </a:xfrm>
          <a:prstGeom prst="rect">
            <a:avLst/>
          </a:prstGeom>
        </p:spPr>
        <p:txBody>
          <a:bodyPr wrap="square">
            <a:spAutoFit/>
          </a:bodyPr>
          <a:lstStyle/>
          <a:p>
            <a:pPr>
              <a:spcAft>
                <a:spcPts val="600"/>
              </a:spcAft>
            </a:pPr>
            <a:r>
              <a:rPr lang="en-GB" dirty="0"/>
              <a:t>In order for your child to be happy at school, they must feel safe and secure. We ensure that plans are made for a child transferring to our school.</a:t>
            </a:r>
          </a:p>
          <a:p>
            <a:pPr>
              <a:spcAft>
                <a:spcPts val="600"/>
              </a:spcAft>
            </a:pPr>
            <a:r>
              <a:rPr lang="en-GB" dirty="0"/>
              <a:t>We would welcome you to make preliminary visit to us and meet with the </a:t>
            </a:r>
            <a:r>
              <a:rPr lang="en-GB" dirty="0" err="1"/>
              <a:t>SENDCo</a:t>
            </a:r>
            <a:r>
              <a:rPr lang="en-GB" dirty="0"/>
              <a:t> to discuss you child’s transition needs. A suitable transition programme will be set up depending on their needs. </a:t>
            </a:r>
          </a:p>
          <a:p>
            <a:pPr>
              <a:spcAft>
                <a:spcPts val="600"/>
              </a:spcAft>
            </a:pPr>
            <a:r>
              <a:rPr lang="en-GB" dirty="0"/>
              <a:t>Likewise, when a child moves on to another school from St. Joseph's, we would ensure that you, your child and the </a:t>
            </a:r>
            <a:r>
              <a:rPr lang="en-GB" dirty="0" err="1"/>
              <a:t>SENDCo</a:t>
            </a:r>
            <a:r>
              <a:rPr lang="en-GB" dirty="0"/>
              <a:t> from the next school are involved in making a transition plan.</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4022406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86409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What is the Devon Local Offer?</a:t>
            </a:r>
          </a:p>
        </p:txBody>
      </p:sp>
      <p:sp>
        <p:nvSpPr>
          <p:cNvPr id="4" name="Rectangle 3"/>
          <p:cNvSpPr/>
          <p:nvPr/>
        </p:nvSpPr>
        <p:spPr>
          <a:xfrm>
            <a:off x="323528" y="2924944"/>
            <a:ext cx="8479464" cy="3139321"/>
          </a:xfrm>
          <a:prstGeom prst="rect">
            <a:avLst/>
          </a:prstGeom>
        </p:spPr>
        <p:txBody>
          <a:bodyPr wrap="square">
            <a:spAutoFit/>
          </a:bodyPr>
          <a:lstStyle/>
          <a:p>
            <a:r>
              <a:rPr lang="en-GB" dirty="0"/>
              <a:t>Devon County Council is committed to ensuring that all children and young people have a good start in life. Some children and young people have special educational needs and/or disabilities (SEND) and these differing needs mean varied levels of support may be required at different times.</a:t>
            </a:r>
          </a:p>
          <a:p>
            <a:endParaRPr lang="en-GB" dirty="0"/>
          </a:p>
          <a:p>
            <a:r>
              <a:rPr lang="en-GB" dirty="0"/>
              <a:t>In Devon, we believe that children and young people with SEND should have the expectation to be part of their local community and to be included and educated alongside their peers. We aim to provide a range of support and opportunities to enable this to happen and these can be described as the ‘local offer’. This sets out what you can expect to be available to support children and young people with special educational needs and disabilities aged 0-25 along with Devon’s approach and underlying principles.</a:t>
            </a:r>
          </a:p>
        </p:txBody>
      </p:sp>
      <p:sp>
        <p:nvSpPr>
          <p:cNvPr id="5" name="TextBox 4"/>
          <p:cNvSpPr txBox="1"/>
          <p:nvPr/>
        </p:nvSpPr>
        <p:spPr>
          <a:xfrm>
            <a:off x="2267744" y="1403400"/>
            <a:ext cx="4444678" cy="307777"/>
          </a:xfrm>
          <a:prstGeom prst="rect">
            <a:avLst/>
          </a:prstGeom>
          <a:noFill/>
        </p:spPr>
        <p:txBody>
          <a:bodyPr wrap="none" rtlCol="0">
            <a:spAutoFit/>
          </a:bodyPr>
          <a:lstStyle/>
          <a:p>
            <a:r>
              <a:rPr lang="en-GB" sz="1400" b="1" dirty="0">
                <a:solidFill>
                  <a:schemeClr val="bg1"/>
                </a:solidFill>
              </a:rPr>
              <a:t>CLICK BELOW TO VISIT THE DEVON LOCAL OFFER WEBSITE</a:t>
            </a:r>
          </a:p>
        </p:txBody>
      </p:sp>
      <p:pic>
        <p:nvPicPr>
          <p:cNvPr id="6" name="Picture 5">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544712"/>
            <a:ext cx="9144000" cy="887104"/>
          </a:xfrm>
          <a:prstGeom prst="rect">
            <a:avLst/>
          </a:prstGeom>
        </p:spPr>
      </p:pic>
    </p:spTree>
    <p:extLst>
      <p:ext uri="{BB962C8B-B14F-4D97-AF65-F5344CB8AC3E}">
        <p14:creationId xmlns:p14="http://schemas.microsoft.com/office/powerpoint/2010/main" val="1749269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Rounded Rectangle 2"/>
          <p:cNvSpPr/>
          <p:nvPr/>
        </p:nvSpPr>
        <p:spPr>
          <a:xfrm>
            <a:off x="323528" y="188640"/>
            <a:ext cx="8496944" cy="86409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What is St. Joseph's School like?</a:t>
            </a:r>
          </a:p>
        </p:txBody>
      </p:sp>
      <p:sp>
        <p:nvSpPr>
          <p:cNvPr id="4" name="TextBox 3"/>
          <p:cNvSpPr txBox="1"/>
          <p:nvPr/>
        </p:nvSpPr>
        <p:spPr>
          <a:xfrm>
            <a:off x="301496" y="1844823"/>
            <a:ext cx="8518976" cy="3139321"/>
          </a:xfrm>
          <a:prstGeom prst="rect">
            <a:avLst/>
          </a:prstGeom>
          <a:noFill/>
        </p:spPr>
        <p:txBody>
          <a:bodyPr wrap="square" rtlCol="0">
            <a:spAutoFit/>
          </a:bodyPr>
          <a:lstStyle/>
          <a:p>
            <a:r>
              <a:rPr lang="en-GB" dirty="0"/>
              <a:t>St. Joseph's School is a mainstream primary school in Plymouth CAST multi-academy trust. There are 116 pupils on roll in four classes: EYFS/Y1 Y2/Y3 Y4/5 Y5/Y6.</a:t>
            </a:r>
          </a:p>
          <a:p>
            <a:endParaRPr lang="en-GB" dirty="0"/>
          </a:p>
          <a:p>
            <a:r>
              <a:rPr lang="en-GB" dirty="0"/>
              <a:t>At St. Joseph's we aim to provide a Christian, caring, secure family environment where each child is valued as an unique individual who is able to benefit from and contribute to the life of the school. </a:t>
            </a:r>
          </a:p>
          <a:p>
            <a:endParaRPr lang="en-GB" dirty="0"/>
          </a:p>
          <a:p>
            <a:r>
              <a:rPr lang="en-GB" dirty="0"/>
              <a:t>We value the trust placed in us by parents of the children in our care and we strive to ensure that all our children prosper and thrive. The environment we create is one where the children feel confident, secure, valued and able to express their views and opinions whilst understanding the importance of listening to others.</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2710377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Rounded Rectangle 2"/>
          <p:cNvSpPr/>
          <p:nvPr/>
        </p:nvSpPr>
        <p:spPr>
          <a:xfrm>
            <a:off x="323528" y="188640"/>
            <a:ext cx="8496944" cy="86409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Who should I contact at St. Joseph's?</a:t>
            </a:r>
          </a:p>
        </p:txBody>
      </p:sp>
      <p:sp>
        <p:nvSpPr>
          <p:cNvPr id="5" name="TextBox 4"/>
          <p:cNvSpPr txBox="1"/>
          <p:nvPr/>
        </p:nvSpPr>
        <p:spPr>
          <a:xfrm>
            <a:off x="266828" y="1800687"/>
            <a:ext cx="8086928" cy="369332"/>
          </a:xfrm>
          <a:prstGeom prst="rect">
            <a:avLst/>
          </a:prstGeom>
          <a:noFill/>
        </p:spPr>
        <p:txBody>
          <a:bodyPr wrap="square" rtlCol="0">
            <a:spAutoFit/>
          </a:bodyPr>
          <a:lstStyle/>
          <a:p>
            <a:pPr>
              <a:spcAft>
                <a:spcPts val="600"/>
              </a:spcAft>
            </a:pPr>
            <a:endParaRPr lang="en-GB" dirty="0"/>
          </a:p>
        </p:txBody>
      </p:sp>
      <p:sp>
        <p:nvSpPr>
          <p:cNvPr id="6" name="TextBox 5"/>
          <p:cNvSpPr txBox="1"/>
          <p:nvPr/>
        </p:nvSpPr>
        <p:spPr>
          <a:xfrm>
            <a:off x="528536" y="1856013"/>
            <a:ext cx="8086928" cy="2416046"/>
          </a:xfrm>
          <a:prstGeom prst="rect">
            <a:avLst/>
          </a:prstGeom>
          <a:noFill/>
        </p:spPr>
        <p:txBody>
          <a:bodyPr wrap="square" rtlCol="0">
            <a:spAutoFit/>
          </a:bodyPr>
          <a:lstStyle/>
          <a:p>
            <a:pPr>
              <a:spcAft>
                <a:spcPts val="600"/>
              </a:spcAft>
            </a:pPr>
            <a:r>
              <a:rPr lang="en-GB" dirty="0"/>
              <a:t>The Special Needs Co-ordinator (SENDCo) is </a:t>
            </a:r>
            <a:r>
              <a:rPr lang="en-GB" b="1" dirty="0"/>
              <a:t>Sarah Pascoe</a:t>
            </a:r>
            <a:r>
              <a:rPr lang="en-GB" dirty="0"/>
              <a:t>. </a:t>
            </a:r>
          </a:p>
          <a:p>
            <a:pPr>
              <a:spcAft>
                <a:spcPts val="600"/>
              </a:spcAft>
            </a:pPr>
            <a:endParaRPr lang="en-GB" dirty="0"/>
          </a:p>
          <a:p>
            <a:pPr>
              <a:spcAft>
                <a:spcPts val="600"/>
              </a:spcAft>
            </a:pPr>
            <a:r>
              <a:rPr lang="en-GB" dirty="0"/>
              <a:t>She can be contacted via the school office 01626 352559 or by email </a:t>
            </a:r>
            <a:r>
              <a:rPr lang="en-GB" dirty="0">
                <a:hlinkClick r:id="rId3"/>
              </a:rPr>
              <a:t>spascoe@sjna.uk</a:t>
            </a:r>
            <a:endParaRPr lang="en-GB" dirty="0"/>
          </a:p>
          <a:p>
            <a:pPr>
              <a:spcAft>
                <a:spcPts val="600"/>
              </a:spcAft>
            </a:pPr>
            <a:endParaRPr lang="en-GB" dirty="0"/>
          </a:p>
          <a:p>
            <a:pPr>
              <a:spcAft>
                <a:spcPts val="600"/>
              </a:spcAft>
            </a:pPr>
            <a:r>
              <a:rPr lang="en-GB" dirty="0"/>
              <a:t>The governor responsible for Special Educational Needs (SEN) is </a:t>
            </a:r>
            <a:r>
              <a:rPr lang="en-GB" b="1" dirty="0"/>
              <a:t>Andrew Kennedy</a:t>
            </a:r>
            <a:r>
              <a:rPr lang="en-GB" dirty="0"/>
              <a:t>.</a:t>
            </a:r>
          </a:p>
          <a:p>
            <a:pPr>
              <a:spcAft>
                <a:spcPts val="600"/>
              </a:spcAft>
            </a:pPr>
            <a:r>
              <a:rPr lang="en-GB" dirty="0"/>
              <a:t>He can be contacted via the school office.</a:t>
            </a:r>
          </a:p>
        </p:txBody>
      </p:sp>
      <p:sp>
        <p:nvSpPr>
          <p:cNvPr id="7" name="Action Button: Forward or Next 6">
            <a:hlinkClick r:id="rId4"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1029841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15212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How does St. Joseph's know if a child needs extra help?</a:t>
            </a:r>
          </a:p>
        </p:txBody>
      </p:sp>
      <p:sp>
        <p:nvSpPr>
          <p:cNvPr id="4" name="TextBox 3"/>
          <p:cNvSpPr txBox="1"/>
          <p:nvPr/>
        </p:nvSpPr>
        <p:spPr>
          <a:xfrm>
            <a:off x="301496" y="1844823"/>
            <a:ext cx="8518976" cy="2862322"/>
          </a:xfrm>
          <a:prstGeom prst="rect">
            <a:avLst/>
          </a:prstGeom>
          <a:noFill/>
        </p:spPr>
        <p:txBody>
          <a:bodyPr wrap="square" rtlCol="0">
            <a:spAutoFit/>
          </a:bodyPr>
          <a:lstStyle/>
          <a:p>
            <a:r>
              <a:rPr lang="en-GB" dirty="0"/>
              <a:t>At St. Joseph's, we may notice that a child is </a:t>
            </a:r>
            <a:r>
              <a:rPr lang="en-GB" b="1" dirty="0"/>
              <a:t>not making progress </a:t>
            </a:r>
            <a:r>
              <a:rPr lang="en-GB" dirty="0"/>
              <a:t>or has a </a:t>
            </a:r>
            <a:r>
              <a:rPr lang="en-GB" b="1" dirty="0"/>
              <a:t>significantly greater difficulty in learning</a:t>
            </a:r>
            <a:r>
              <a:rPr lang="en-GB" dirty="0"/>
              <a:t> than the majority of their peers.</a:t>
            </a:r>
          </a:p>
          <a:p>
            <a:endParaRPr lang="en-GB" dirty="0"/>
          </a:p>
          <a:p>
            <a:r>
              <a:rPr lang="en-GB" dirty="0"/>
              <a:t>Concerns may be raised by staff about </a:t>
            </a:r>
            <a:r>
              <a:rPr lang="en-GB" b="1" dirty="0"/>
              <a:t>difficulties with social interactions or communication</a:t>
            </a:r>
            <a:r>
              <a:rPr lang="en-GB" dirty="0"/>
              <a:t>.</a:t>
            </a:r>
          </a:p>
          <a:p>
            <a:endParaRPr lang="en-GB" dirty="0"/>
          </a:p>
          <a:p>
            <a:r>
              <a:rPr lang="en-GB" dirty="0"/>
              <a:t>Parents may tell us of concerns or difficulties.</a:t>
            </a:r>
          </a:p>
          <a:p>
            <a:endParaRPr lang="en-GB" dirty="0"/>
          </a:p>
          <a:p>
            <a:r>
              <a:rPr lang="en-GB" dirty="0"/>
              <a:t>At St. Joseph's, we identify children who may need extra provision, monitoring their progress carefully.</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1085843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08012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What should I do if  I think my child has special educational needs?</a:t>
            </a:r>
          </a:p>
        </p:txBody>
      </p:sp>
      <p:sp>
        <p:nvSpPr>
          <p:cNvPr id="4" name="TextBox 3"/>
          <p:cNvSpPr txBox="1"/>
          <p:nvPr/>
        </p:nvSpPr>
        <p:spPr>
          <a:xfrm>
            <a:off x="301496" y="1844823"/>
            <a:ext cx="8518976" cy="3416320"/>
          </a:xfrm>
          <a:prstGeom prst="rect">
            <a:avLst/>
          </a:prstGeom>
          <a:noFill/>
        </p:spPr>
        <p:txBody>
          <a:bodyPr wrap="square" rtlCol="0">
            <a:spAutoFit/>
          </a:bodyPr>
          <a:lstStyle/>
          <a:p>
            <a:r>
              <a:rPr lang="en-GB" b="1" dirty="0"/>
              <a:t>Please talk to us.</a:t>
            </a:r>
          </a:p>
          <a:p>
            <a:endParaRPr lang="en-GB" b="1" dirty="0"/>
          </a:p>
          <a:p>
            <a:r>
              <a:rPr lang="en-GB" dirty="0"/>
              <a:t>Firstly, talk to your child’s class teacher. They know your child best and can talk to you about learning and progress.</a:t>
            </a:r>
          </a:p>
          <a:p>
            <a:endParaRPr lang="en-GB" dirty="0"/>
          </a:p>
          <a:p>
            <a:r>
              <a:rPr lang="en-GB" dirty="0"/>
              <a:t>If further action is required, the </a:t>
            </a:r>
            <a:r>
              <a:rPr lang="en-GB" dirty="0" err="1"/>
              <a:t>SENDCo</a:t>
            </a:r>
            <a:r>
              <a:rPr lang="en-GB" dirty="0"/>
              <a:t> will investigate the concerns and arrange to talk with you to feedback and problem-solve together.</a:t>
            </a:r>
          </a:p>
          <a:p>
            <a:endParaRPr lang="en-GB" dirty="0"/>
          </a:p>
          <a:p>
            <a:r>
              <a:rPr lang="en-GB" dirty="0"/>
              <a:t>We have your child’s interests at heart and we want your child to succeed. Working in partnership and communicating about your child’s needs is a proven recipe for success.</a:t>
            </a:r>
          </a:p>
          <a:p>
            <a:endParaRPr lang="en-GB" dirty="0"/>
          </a:p>
          <a:p>
            <a:r>
              <a:rPr lang="en-GB" dirty="0"/>
              <a:t>The </a:t>
            </a:r>
            <a:r>
              <a:rPr lang="en-GB" dirty="0" err="1"/>
              <a:t>SENDCo</a:t>
            </a:r>
            <a:r>
              <a:rPr lang="en-GB" dirty="0"/>
              <a:t> is always available should you wish to make an appointment.</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2957879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08012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What are the different types of support available at St. Joseph's?</a:t>
            </a:r>
          </a:p>
        </p:txBody>
      </p:sp>
      <p:sp>
        <p:nvSpPr>
          <p:cNvPr id="4" name="TextBox 3"/>
          <p:cNvSpPr txBox="1"/>
          <p:nvPr/>
        </p:nvSpPr>
        <p:spPr>
          <a:xfrm>
            <a:off x="277591" y="1702544"/>
            <a:ext cx="8518976" cy="4462760"/>
          </a:xfrm>
          <a:prstGeom prst="rect">
            <a:avLst/>
          </a:prstGeom>
          <a:noFill/>
        </p:spPr>
        <p:txBody>
          <a:bodyPr wrap="square" rtlCol="0">
            <a:spAutoFit/>
          </a:bodyPr>
          <a:lstStyle/>
          <a:p>
            <a:pPr>
              <a:spcAft>
                <a:spcPts val="600"/>
              </a:spcAft>
            </a:pPr>
            <a:r>
              <a:rPr lang="en-GB" dirty="0"/>
              <a:t>St. Joseph's ensures that </a:t>
            </a:r>
            <a:r>
              <a:rPr lang="en-GB" b="1" dirty="0"/>
              <a:t>quality teaching </a:t>
            </a:r>
            <a:r>
              <a:rPr lang="en-GB" dirty="0"/>
              <a:t>is our first priority, with </a:t>
            </a:r>
            <a:r>
              <a:rPr lang="en-GB" b="1" dirty="0"/>
              <a:t>differentiated work</a:t>
            </a:r>
            <a:r>
              <a:rPr lang="en-GB" dirty="0"/>
              <a:t> to meet the needs of our children.</a:t>
            </a:r>
          </a:p>
          <a:p>
            <a:pPr>
              <a:spcAft>
                <a:spcPts val="600"/>
              </a:spcAft>
            </a:pPr>
            <a:endParaRPr lang="en-GB" dirty="0"/>
          </a:p>
          <a:p>
            <a:pPr>
              <a:spcAft>
                <a:spcPts val="600"/>
              </a:spcAft>
            </a:pPr>
            <a:r>
              <a:rPr lang="en-GB" dirty="0"/>
              <a:t>Support is given in many ways:</a:t>
            </a:r>
          </a:p>
          <a:p>
            <a:pPr marL="285750" indent="-285750">
              <a:spcAft>
                <a:spcPts val="600"/>
              </a:spcAft>
              <a:buFont typeface="Arial" pitchFamily="34" charset="0"/>
              <a:buChar char="•"/>
            </a:pPr>
            <a:r>
              <a:rPr lang="en-GB" dirty="0"/>
              <a:t>Different </a:t>
            </a:r>
            <a:r>
              <a:rPr lang="en-GB" b="1" dirty="0"/>
              <a:t>resources</a:t>
            </a:r>
            <a:r>
              <a:rPr lang="en-GB" dirty="0"/>
              <a:t> or </a:t>
            </a:r>
            <a:r>
              <a:rPr lang="en-GB" b="1" dirty="0"/>
              <a:t>equipment</a:t>
            </a:r>
          </a:p>
          <a:p>
            <a:pPr marL="285750" indent="-285750">
              <a:spcAft>
                <a:spcPts val="600"/>
              </a:spcAft>
              <a:buFont typeface="Arial" pitchFamily="34" charset="0"/>
              <a:buChar char="•"/>
            </a:pPr>
            <a:r>
              <a:rPr lang="en-GB" dirty="0"/>
              <a:t>Specific </a:t>
            </a:r>
            <a:r>
              <a:rPr lang="en-GB" b="1" dirty="0"/>
              <a:t>learning programmes</a:t>
            </a:r>
          </a:p>
          <a:p>
            <a:pPr marL="285750" indent="-285750">
              <a:spcAft>
                <a:spcPts val="600"/>
              </a:spcAft>
              <a:buFont typeface="Arial" pitchFamily="34" charset="0"/>
              <a:buChar char="•"/>
            </a:pPr>
            <a:r>
              <a:rPr lang="en-GB" b="1" dirty="0"/>
              <a:t>Intervention</a:t>
            </a:r>
            <a:r>
              <a:rPr lang="en-GB" dirty="0"/>
              <a:t> (1:1 or small group work on specific targets for a set period of time)</a:t>
            </a:r>
          </a:p>
          <a:p>
            <a:pPr marL="285750" indent="-285750">
              <a:spcAft>
                <a:spcPts val="600"/>
              </a:spcAft>
              <a:buFont typeface="Arial" pitchFamily="34" charset="0"/>
              <a:buChar char="•"/>
            </a:pPr>
            <a:r>
              <a:rPr lang="en-GB" b="1" dirty="0"/>
              <a:t>Outreach</a:t>
            </a:r>
            <a:r>
              <a:rPr lang="en-GB" dirty="0"/>
              <a:t> support from specialist units or schools</a:t>
            </a:r>
          </a:p>
          <a:p>
            <a:pPr marL="285750" indent="-285750">
              <a:spcAft>
                <a:spcPts val="600"/>
              </a:spcAft>
              <a:buFont typeface="Arial" pitchFamily="34" charset="0"/>
              <a:buChar char="•"/>
            </a:pPr>
            <a:r>
              <a:rPr lang="en-GB" b="1" dirty="0"/>
              <a:t>Boxall</a:t>
            </a:r>
            <a:r>
              <a:rPr lang="en-GB" dirty="0"/>
              <a:t> action plans</a:t>
            </a:r>
          </a:p>
          <a:p>
            <a:pPr marL="285750" indent="-285750">
              <a:spcAft>
                <a:spcPts val="600"/>
              </a:spcAft>
              <a:buFont typeface="Arial" pitchFamily="34" charset="0"/>
              <a:buChar char="•"/>
            </a:pPr>
            <a:r>
              <a:rPr lang="en-GB" b="1" dirty="0"/>
              <a:t>Teaching Assistant </a:t>
            </a:r>
            <a:r>
              <a:rPr lang="en-GB" dirty="0"/>
              <a:t>support at playtimes and lunchtimes</a:t>
            </a:r>
          </a:p>
          <a:p>
            <a:pPr marL="285750" indent="-285750">
              <a:spcAft>
                <a:spcPts val="600"/>
              </a:spcAft>
              <a:buFont typeface="Arial" pitchFamily="34" charset="0"/>
              <a:buChar char="•"/>
            </a:pPr>
            <a:r>
              <a:rPr lang="en-GB" b="1" dirty="0"/>
              <a:t>Early Help </a:t>
            </a:r>
            <a:r>
              <a:rPr lang="en-GB" dirty="0"/>
              <a:t>for Families Assessment, Plan and Review</a:t>
            </a:r>
          </a:p>
          <a:p>
            <a:pPr marL="285750" indent="-285750">
              <a:spcAft>
                <a:spcPts val="600"/>
              </a:spcAft>
              <a:buFont typeface="Arial" pitchFamily="34" charset="0"/>
              <a:buChar char="•"/>
            </a:pPr>
            <a:r>
              <a:rPr lang="en-GB" b="1" dirty="0"/>
              <a:t>Specific targets </a:t>
            </a:r>
            <a:r>
              <a:rPr lang="en-GB" dirty="0"/>
              <a:t>are set to meet the child’s needs. Together, parents and </a:t>
            </a:r>
            <a:br>
              <a:rPr lang="en-GB" dirty="0"/>
            </a:br>
            <a:r>
              <a:rPr lang="en-GB" dirty="0"/>
              <a:t>teachers plan next steps.</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1428177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323528" y="188640"/>
            <a:ext cx="8496944" cy="108012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How does St. Joseph's know how well my child is doing?</a:t>
            </a:r>
          </a:p>
        </p:txBody>
      </p:sp>
      <p:sp>
        <p:nvSpPr>
          <p:cNvPr id="4" name="TextBox 3"/>
          <p:cNvSpPr txBox="1"/>
          <p:nvPr/>
        </p:nvSpPr>
        <p:spPr>
          <a:xfrm>
            <a:off x="301496" y="1844823"/>
            <a:ext cx="8518976" cy="3139321"/>
          </a:xfrm>
          <a:prstGeom prst="rect">
            <a:avLst/>
          </a:prstGeom>
          <a:noFill/>
        </p:spPr>
        <p:txBody>
          <a:bodyPr wrap="square" rtlCol="0">
            <a:spAutoFit/>
          </a:bodyPr>
          <a:lstStyle/>
          <a:p>
            <a:r>
              <a:rPr lang="en-GB" dirty="0"/>
              <a:t>We measure your child’s progress against national expectations linked to the National Curriculum, or outcomes in their Education Health and Care Plan (EHCP).</a:t>
            </a:r>
          </a:p>
          <a:p>
            <a:endParaRPr lang="en-GB" dirty="0"/>
          </a:p>
          <a:p>
            <a:r>
              <a:rPr lang="en-GB" dirty="0"/>
              <a:t>Your child’s class teacher will be continually assessing your child, and identifying areas where they are improving and where further support is needed.</a:t>
            </a:r>
          </a:p>
          <a:p>
            <a:endParaRPr lang="en-GB" dirty="0"/>
          </a:p>
          <a:p>
            <a:r>
              <a:rPr lang="en-GB" dirty="0"/>
              <a:t>Children who are not making progress are identified and provision is considered to ensure better progress.</a:t>
            </a:r>
          </a:p>
          <a:p>
            <a:endParaRPr lang="en-GB" dirty="0"/>
          </a:p>
          <a:p>
            <a:r>
              <a:rPr lang="en-GB" dirty="0"/>
              <a:t>The </a:t>
            </a:r>
            <a:r>
              <a:rPr lang="en-GB" dirty="0" err="1"/>
              <a:t>SENDCo</a:t>
            </a:r>
            <a:r>
              <a:rPr lang="en-GB" dirty="0"/>
              <a:t> will also check that your child is making good progress and monitor the effectiveness of any interventions they are involved in.</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861722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2" action="ppaction://hlinksldjump" highlightClick="1"/>
          </p:cNvPr>
          <p:cNvSpPr/>
          <p:nvPr/>
        </p:nvSpPr>
        <p:spPr>
          <a:xfrm>
            <a:off x="8172400" y="6165304"/>
            <a:ext cx="792088" cy="52120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Rounded Rectangle 2"/>
          <p:cNvSpPr/>
          <p:nvPr/>
        </p:nvSpPr>
        <p:spPr>
          <a:xfrm>
            <a:off x="323528" y="188640"/>
            <a:ext cx="8496944" cy="86409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accent1">
                    <a:lumMod val="75000"/>
                  </a:schemeClr>
                </a:solidFill>
              </a:rPr>
              <a:t>How will I know how well my child is doing?</a:t>
            </a:r>
          </a:p>
        </p:txBody>
      </p:sp>
      <p:sp>
        <p:nvSpPr>
          <p:cNvPr id="4" name="Rectangle 3"/>
          <p:cNvSpPr/>
          <p:nvPr/>
        </p:nvSpPr>
        <p:spPr>
          <a:xfrm>
            <a:off x="288326" y="1556792"/>
            <a:ext cx="7740058" cy="4524315"/>
          </a:xfrm>
          <a:prstGeom prst="rect">
            <a:avLst/>
          </a:prstGeom>
        </p:spPr>
        <p:txBody>
          <a:bodyPr wrap="square">
            <a:spAutoFit/>
          </a:bodyPr>
          <a:lstStyle/>
          <a:p>
            <a:r>
              <a:rPr lang="en-GB" dirty="0"/>
              <a:t>Your child’s class teacher will discuss any concerns or successes with you throughout the year. </a:t>
            </a:r>
          </a:p>
          <a:p>
            <a:endParaRPr lang="en-GB" dirty="0"/>
          </a:p>
          <a:p>
            <a:r>
              <a:rPr lang="en-GB" dirty="0"/>
              <a:t>You will also have the opportunity to discuss your child’s progress at termly Parent Consultation evenings. However, you are welcome to make an appointment to see your child’s class teacher at any time beyond these evenings.</a:t>
            </a:r>
          </a:p>
          <a:p>
            <a:endParaRPr lang="en-GB" dirty="0"/>
          </a:p>
          <a:p>
            <a:r>
              <a:rPr lang="en-GB" dirty="0"/>
              <a:t>If your child has a My Plan, through the Early Help process or because of specific needs, these will be reviewed termly with the Team Around the Family and the class teacher.</a:t>
            </a:r>
          </a:p>
          <a:p>
            <a:endParaRPr lang="en-GB" dirty="0"/>
          </a:p>
          <a:p>
            <a:r>
              <a:rPr lang="en-GB" dirty="0"/>
              <a:t>The progress of children with an Education Health and Care Plan (EHCP) is formally reviewed annually with parents and all adults involved in the child’s education.</a:t>
            </a:r>
          </a:p>
          <a:p>
            <a:endParaRPr lang="en-GB" dirty="0"/>
          </a:p>
          <a:p>
            <a:r>
              <a:rPr lang="en-GB" dirty="0"/>
              <a:t>Your child’s Annual Report will detail progress and attainment.</a:t>
            </a:r>
          </a:p>
        </p:txBody>
      </p:sp>
      <p:sp>
        <p:nvSpPr>
          <p:cNvPr id="5" name="Action Button: Forward or Next 4">
            <a:hlinkClick r:id="rId3" action="ppaction://hlinksldjump" highlightClick="1"/>
          </p:cNvPr>
          <p:cNvSpPr/>
          <p:nvPr/>
        </p:nvSpPr>
        <p:spPr>
          <a:xfrm>
            <a:off x="8172400" y="5373216"/>
            <a:ext cx="792088" cy="555025"/>
          </a:xfrm>
          <a:prstGeom prst="actionButtonForwardNex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NEXT PAGE</a:t>
            </a:r>
          </a:p>
        </p:txBody>
      </p:sp>
    </p:spTree>
    <p:extLst>
      <p:ext uri="{BB962C8B-B14F-4D97-AF65-F5344CB8AC3E}">
        <p14:creationId xmlns:p14="http://schemas.microsoft.com/office/powerpoint/2010/main" val="2039343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944</TotalTime>
  <Words>2889</Words>
  <Application>Microsoft Office PowerPoint</Application>
  <PresentationFormat>On-screen Show (4:3)</PresentationFormat>
  <Paragraphs>225</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SassoonPrimaryType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dc:creator>
  <cp:lastModifiedBy>Sarah Pascoe</cp:lastModifiedBy>
  <cp:revision>92</cp:revision>
  <dcterms:created xsi:type="dcterms:W3CDTF">2014-10-28T13:35:02Z</dcterms:created>
  <dcterms:modified xsi:type="dcterms:W3CDTF">2022-10-05T13:03:06Z</dcterms:modified>
</cp:coreProperties>
</file>