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Amatic SC"/>
      <p:regular r:id="rId19"/>
      <p:bold r:id="rId20"/>
    </p:embeddedFont>
    <p:embeddedFont>
      <p:font typeface="Montserrat"/>
      <p:regular r:id="rId21"/>
      <p:bold r:id="rId22"/>
      <p:italic r:id="rId23"/>
      <p:boldItalic r:id="rId24"/>
    </p:embeddedFont>
    <p:embeddedFont>
      <p:font typeface="Source Code Pro"/>
      <p:regular r:id="rId25"/>
      <p:bold r:id="rId26"/>
      <p:italic r:id="rId27"/>
      <p:boldItalic r:id="rId28"/>
    </p:embeddedFont>
    <p:embeddedFont>
      <p:font typeface="Handle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0" roundtripDataSignature="AMtx7mjdTskHVxTKdtPaJtazK5LgymOh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0152B2-35B1-4199-8923-C2532D614EBD}">
  <a:tblStyle styleId="{710152B2-35B1-4199-8923-C2532D614EB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maticSC-bold.fntdata"/><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SourceCodePro-bold.fntdata"/><Relationship Id="rId25" Type="http://schemas.openxmlformats.org/officeDocument/2006/relationships/font" Target="fonts/SourceCodePro-regular.fntdata"/><Relationship Id="rId28" Type="http://schemas.openxmlformats.org/officeDocument/2006/relationships/font" Target="fonts/SourceCodePro-boldItalic.fntdata"/><Relationship Id="rId27" Type="http://schemas.openxmlformats.org/officeDocument/2006/relationships/font" Target="fonts/SourceCodePr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andlee-regular.fntdata"/><Relationship Id="rId7" Type="http://schemas.openxmlformats.org/officeDocument/2006/relationships/slide" Target="slides/slide1.xml"/><Relationship Id="rId8" Type="http://schemas.openxmlformats.org/officeDocument/2006/relationships/slide" Target="slides/slide2.xml"/><Relationship Id="rId30"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AmaticSC-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ffe76d79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2ffe76d79f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5899b71f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35899b71f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afa6d90f1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g3afa6d90f1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711f4a5f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2a711f4a5f1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6e7cb1cf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6e7cb1cf5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9c6a63231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39c6a63231b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fe82ea3d1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2fe82ea3d1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de877f49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g2ede877f49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1" name="Google Shape;11;p2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8"/>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28"/>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 name="Shape 13"/>
        <p:cNvGrpSpPr/>
        <p:nvPr/>
      </p:nvGrpSpPr>
      <p:grpSpPr>
        <a:xfrm>
          <a:off x="0" y="0"/>
          <a:ext cx="0" cy="0"/>
          <a:chOff x="0" y="0"/>
          <a:chExt cx="0" cy="0"/>
        </a:xfrm>
      </p:grpSpPr>
      <p:sp>
        <p:nvSpPr>
          <p:cNvPr id="14" name="Google Shape;14;p19"/>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9"/>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6" name="Google Shape;16;p19"/>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7" name="Google Shape;1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sp>
        <p:nvSpPr>
          <p:cNvPr id="19" name="Google Shape;19;p21"/>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0" name="Google Shape;2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2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3" name="Google Shape;23;p22"/>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2"/>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23"/>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8" name="Google Shape;2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1" name="Google Shape;31;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25"/>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5" name="Google Shape;3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26"/>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26"/>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26"/>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0" name="Google Shape;40;p26"/>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2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7"/>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18"/>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hyperlink" Target="https://www.cpoms.co.uk/privacy-statement/" TargetMode="External"/><Relationship Id="rId5" Type="http://schemas.openxmlformats.org/officeDocument/2006/relationships/image" Target="../media/image28.jpg"/><Relationship Id="rId6"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9.jpg"/><Relationship Id="rId5" Type="http://schemas.openxmlformats.org/officeDocument/2006/relationships/image" Target="../media/image21.jpg"/><Relationship Id="rId6" Type="http://schemas.openxmlformats.org/officeDocument/2006/relationships/image" Target="../media/image17.jpg"/><Relationship Id="rId7" Type="http://schemas.openxmlformats.org/officeDocument/2006/relationships/image" Target="../media/image12.jpg"/><Relationship Id="rId8"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7.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38.jpg"/><Relationship Id="rId6" Type="http://schemas.openxmlformats.org/officeDocument/2006/relationships/image" Target="../media/image10.jpg"/><Relationship Id="rId7" Type="http://schemas.openxmlformats.org/officeDocument/2006/relationships/image" Target="../media/image33.jpg"/><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7.jpg"/><Relationship Id="rId6" Type="http://schemas.openxmlformats.org/officeDocument/2006/relationships/image" Target="../media/image1.png"/><Relationship Id="rId7" Type="http://schemas.openxmlformats.org/officeDocument/2006/relationships/image" Target="../media/image26.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2ffe76d79fb_0_0"/>
          <p:cNvSpPr/>
          <p:nvPr/>
        </p:nvSpPr>
        <p:spPr>
          <a:xfrm rot="-380">
            <a:off x="6305524" y="1516547"/>
            <a:ext cx="2711100" cy="3359100"/>
          </a:xfrm>
          <a:prstGeom prst="roundRect">
            <a:avLst>
              <a:gd fmla="val 16667" name="adj"/>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000" u="none" cap="none" strike="noStrike">
                <a:solidFill>
                  <a:schemeClr val="dk2"/>
                </a:solidFill>
                <a:latin typeface="Comic Sans MS"/>
                <a:ea typeface="Comic Sans MS"/>
                <a:cs typeface="Comic Sans MS"/>
                <a:sym typeface="Comic Sans MS"/>
              </a:rPr>
              <a:t> </a:t>
            </a:r>
            <a:endParaRPr b="1" i="0" sz="1000" u="none" cap="none" strike="noStrike">
              <a:solidFill>
                <a:schemeClr val="dk2"/>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57" name="Google Shape;57;g2ffe76d79fb_0_0"/>
          <p:cNvSpPr txBox="1"/>
          <p:nvPr>
            <p:ph type="title"/>
          </p:nvPr>
        </p:nvSpPr>
        <p:spPr>
          <a:xfrm>
            <a:off x="0" y="129525"/>
            <a:ext cx="8520600" cy="1029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666"/>
              <a:buNone/>
            </a:pPr>
            <a:r>
              <a:rPr lang="en">
                <a:solidFill>
                  <a:srgbClr val="1155CC"/>
                </a:solidFill>
              </a:rPr>
              <a:t>Curriculum Highlights</a:t>
            </a:r>
            <a:endParaRPr>
              <a:solidFill>
                <a:srgbClr val="1155CC"/>
              </a:solidFill>
            </a:endParaRPr>
          </a:p>
        </p:txBody>
      </p:sp>
      <p:sp>
        <p:nvSpPr>
          <p:cNvPr id="58" name="Google Shape;58;g2ffe76d79fb_0_0"/>
          <p:cNvSpPr/>
          <p:nvPr/>
        </p:nvSpPr>
        <p:spPr>
          <a:xfrm>
            <a:off x="174051" y="1045050"/>
            <a:ext cx="2926500" cy="3960600"/>
          </a:xfrm>
          <a:prstGeom prst="flowChartAlternateProcess">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Source Code Pro"/>
              <a:ea typeface="Source Code Pro"/>
              <a:cs typeface="Source Code Pro"/>
              <a:sym typeface="Source Code Pro"/>
            </a:endParaRPr>
          </a:p>
        </p:txBody>
      </p:sp>
      <p:sp>
        <p:nvSpPr>
          <p:cNvPr id="59" name="Google Shape;59;g2ffe76d79fb_0_0"/>
          <p:cNvSpPr/>
          <p:nvPr/>
        </p:nvSpPr>
        <p:spPr>
          <a:xfrm>
            <a:off x="3190738" y="1075925"/>
            <a:ext cx="2807100" cy="39606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60" name="Google Shape;60;g2ffe76d79fb_0_0"/>
          <p:cNvSpPr txBox="1"/>
          <p:nvPr/>
        </p:nvSpPr>
        <p:spPr>
          <a:xfrm>
            <a:off x="13056725" y="1004050"/>
            <a:ext cx="91791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Source Code Pro"/>
              <a:ea typeface="Source Code Pro"/>
              <a:cs typeface="Source Code Pro"/>
              <a:sym typeface="Source Code Pro"/>
            </a:endParaRPr>
          </a:p>
        </p:txBody>
      </p:sp>
      <p:pic>
        <p:nvPicPr>
          <p:cNvPr descr="A picture containing text, transport, wheel&#10;&#10;Description automatically generated" id="61" name="Google Shape;61;g2ffe76d79fb_0_0"/>
          <p:cNvPicPr preferRelativeResize="0"/>
          <p:nvPr/>
        </p:nvPicPr>
        <p:blipFill rotWithShape="1">
          <a:blip r:embed="rId3">
            <a:alphaModFix/>
          </a:blip>
          <a:srcRect b="0" l="0" r="0" t="0"/>
          <a:stretch/>
        </p:blipFill>
        <p:spPr>
          <a:xfrm>
            <a:off x="6811975" y="129525"/>
            <a:ext cx="1629900" cy="1270500"/>
          </a:xfrm>
          <a:prstGeom prst="rect">
            <a:avLst/>
          </a:prstGeom>
          <a:noFill/>
          <a:ln>
            <a:noFill/>
          </a:ln>
        </p:spPr>
      </p:pic>
      <p:sp>
        <p:nvSpPr>
          <p:cNvPr id="62" name="Google Shape;62;g2ffe76d79fb_0_0"/>
          <p:cNvSpPr txBox="1"/>
          <p:nvPr/>
        </p:nvSpPr>
        <p:spPr>
          <a:xfrm>
            <a:off x="3427300" y="2947400"/>
            <a:ext cx="2416500" cy="19284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Comic Sans MS"/>
                <a:ea typeface="Comic Sans MS"/>
                <a:cs typeface="Comic Sans MS"/>
                <a:sym typeface="Comic Sans MS"/>
              </a:rPr>
              <a:t>In RE and PSHE we have been discussing how we can play our part in society. </a:t>
            </a:r>
            <a:endParaRPr b="1" i="0" sz="1200" u="none" cap="none" strike="noStrike">
              <a:solidFill>
                <a:schemeClr val="dk2"/>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Comic Sans MS"/>
                <a:ea typeface="Comic Sans MS"/>
                <a:cs typeface="Comic Sans MS"/>
                <a:sym typeface="Comic Sans MS"/>
              </a:rPr>
              <a:t>We are looking at different ways we can help others showing kindness to everyone.</a:t>
            </a:r>
            <a:endParaRPr b="1" i="0" sz="1200" u="none" cap="none" strike="noStrike">
              <a:solidFill>
                <a:schemeClr val="dk2"/>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Comic Sans MS"/>
                <a:ea typeface="Comic Sans MS"/>
                <a:cs typeface="Comic Sans MS"/>
                <a:sym typeface="Comic Sans MS"/>
              </a:rPr>
              <a:t>Jesus taught us everyone should be treated equally and to treat others as we want to be treated ourselves.</a:t>
            </a:r>
            <a:endParaRPr b="1" i="0" sz="1200" u="none" cap="none" strike="noStrike">
              <a:solidFill>
                <a:schemeClr val="dk2"/>
              </a:solidFill>
              <a:latin typeface="Comic Sans MS"/>
              <a:ea typeface="Comic Sans MS"/>
              <a:cs typeface="Comic Sans MS"/>
              <a:sym typeface="Comic Sans MS"/>
            </a:endParaRPr>
          </a:p>
        </p:txBody>
      </p:sp>
      <p:sp>
        <p:nvSpPr>
          <p:cNvPr id="63" name="Google Shape;63;g2ffe76d79fb_0_0"/>
          <p:cNvSpPr txBox="1"/>
          <p:nvPr/>
        </p:nvSpPr>
        <p:spPr>
          <a:xfrm>
            <a:off x="401750" y="1191675"/>
            <a:ext cx="2524800" cy="1548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300" u="none" cap="none" strike="noStrike">
                <a:solidFill>
                  <a:srgbClr val="000000"/>
                </a:solidFill>
                <a:latin typeface="Comic Sans MS"/>
                <a:ea typeface="Comic Sans MS"/>
                <a:cs typeface="Comic Sans MS"/>
                <a:sym typeface="Comic Sans MS"/>
              </a:rPr>
              <a:t>Exploring all the artefacts at our local museum in Newton Abbot town! We have been fascinated looking at how times have changed from the Stone age to Iron Age.</a:t>
            </a:r>
            <a:endParaRPr b="1" i="0" sz="1300" u="none" cap="none" strike="noStrike">
              <a:solidFill>
                <a:srgbClr val="000000"/>
              </a:solidFill>
              <a:latin typeface="Comic Sans MS"/>
              <a:ea typeface="Comic Sans MS"/>
              <a:cs typeface="Comic Sans MS"/>
              <a:sym typeface="Comic Sans MS"/>
            </a:endParaRPr>
          </a:p>
        </p:txBody>
      </p:sp>
      <p:sp>
        <p:nvSpPr>
          <p:cNvPr id="64" name="Google Shape;64;g2ffe76d79fb_0_0"/>
          <p:cNvSpPr txBox="1"/>
          <p:nvPr/>
        </p:nvSpPr>
        <p:spPr>
          <a:xfrm>
            <a:off x="6452850" y="1632150"/>
            <a:ext cx="2416500" cy="16320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100" u="none" cap="none" strike="noStrike">
                <a:solidFill>
                  <a:schemeClr val="dk2"/>
                </a:solidFill>
                <a:latin typeface="Comic Sans MS"/>
                <a:ea typeface="Comic Sans MS"/>
                <a:cs typeface="Comic Sans MS"/>
                <a:sym typeface="Comic Sans MS"/>
              </a:rPr>
              <a:t>In Art we have been exploring charcoal. We studied the artists Julia Mckendry and Edgar Degas. We practised shading and learnt about </a:t>
            </a:r>
            <a:r>
              <a:rPr b="0" i="0" lang="en" sz="1100" u="none" cap="none" strike="noStrike">
                <a:solidFill>
                  <a:srgbClr val="001D35"/>
                </a:solidFill>
                <a:highlight>
                  <a:srgbClr val="D3E3FD"/>
                </a:highlight>
                <a:latin typeface="Comic Sans MS"/>
                <a:ea typeface="Comic Sans MS"/>
                <a:cs typeface="Comic Sans MS"/>
                <a:sym typeface="Comic Sans MS"/>
              </a:rPr>
              <a:t>Chiaroscuro</a:t>
            </a:r>
            <a:r>
              <a:rPr b="0" i="0" lang="en" sz="1100" u="none" cap="none" strike="noStrike">
                <a:solidFill>
                  <a:srgbClr val="0A0A0A"/>
                </a:solidFill>
                <a:highlight>
                  <a:srgbClr val="FFFFFF"/>
                </a:highlight>
                <a:latin typeface="Comic Sans MS"/>
                <a:ea typeface="Comic Sans MS"/>
                <a:cs typeface="Comic Sans MS"/>
                <a:sym typeface="Comic Sans MS"/>
              </a:rPr>
              <a:t>, an Italian word meaning light-dark. We then used our skills and linked our learning to explore prehistoric cave art.</a:t>
            </a:r>
            <a:endParaRPr b="1" i="0" sz="900" u="none" cap="none" strike="noStrike">
              <a:solidFill>
                <a:schemeClr val="dk2"/>
              </a:solidFill>
              <a:latin typeface="Comic Sans MS"/>
              <a:ea typeface="Comic Sans MS"/>
              <a:cs typeface="Comic Sans MS"/>
              <a:sym typeface="Comic Sans MS"/>
            </a:endParaRPr>
          </a:p>
        </p:txBody>
      </p:sp>
      <p:pic>
        <p:nvPicPr>
          <p:cNvPr id="65" name="Google Shape;65;g2ffe76d79fb_0_0"/>
          <p:cNvPicPr preferRelativeResize="0"/>
          <p:nvPr/>
        </p:nvPicPr>
        <p:blipFill rotWithShape="1">
          <a:blip r:embed="rId4">
            <a:alphaModFix/>
          </a:blip>
          <a:srcRect b="0" l="0" r="0" t="0"/>
          <a:stretch/>
        </p:blipFill>
        <p:spPr>
          <a:xfrm>
            <a:off x="401750" y="2830275"/>
            <a:ext cx="2416501" cy="1928475"/>
          </a:xfrm>
          <a:prstGeom prst="rect">
            <a:avLst/>
          </a:prstGeom>
          <a:solidFill>
            <a:srgbClr val="FFFF00"/>
          </a:solidFill>
          <a:ln cap="flat" cmpd="sng" w="9525">
            <a:solidFill>
              <a:schemeClr val="dk2"/>
            </a:solidFill>
            <a:prstDash val="solid"/>
            <a:round/>
            <a:headEnd len="sm" w="sm" type="none"/>
            <a:tailEnd len="sm" w="sm" type="none"/>
          </a:ln>
        </p:spPr>
      </p:pic>
      <p:pic>
        <p:nvPicPr>
          <p:cNvPr id="66" name="Google Shape;66;g2ffe76d79fb_0_0"/>
          <p:cNvPicPr preferRelativeResize="0"/>
          <p:nvPr/>
        </p:nvPicPr>
        <p:blipFill rotWithShape="1">
          <a:blip r:embed="rId5">
            <a:alphaModFix/>
          </a:blip>
          <a:srcRect b="0" l="0" r="0" t="0"/>
          <a:stretch/>
        </p:blipFill>
        <p:spPr>
          <a:xfrm>
            <a:off x="3386050" y="1264525"/>
            <a:ext cx="2416500" cy="1682950"/>
          </a:xfrm>
          <a:prstGeom prst="rect">
            <a:avLst/>
          </a:prstGeom>
          <a:noFill/>
          <a:ln>
            <a:noFill/>
          </a:ln>
        </p:spPr>
      </p:pic>
      <p:pic>
        <p:nvPicPr>
          <p:cNvPr id="67" name="Google Shape;67;g2ffe76d79fb_0_0" title="1000029761.jpg"/>
          <p:cNvPicPr preferRelativeResize="0"/>
          <p:nvPr/>
        </p:nvPicPr>
        <p:blipFill rotWithShape="1">
          <a:blip r:embed="rId6">
            <a:alphaModFix/>
          </a:blip>
          <a:srcRect b="0" l="0" r="0" t="0"/>
          <a:stretch/>
        </p:blipFill>
        <p:spPr>
          <a:xfrm>
            <a:off x="6612950" y="3264144"/>
            <a:ext cx="2096252" cy="1487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7"/>
          <p:cNvSpPr txBox="1"/>
          <p:nvPr>
            <p:ph idx="1" type="body"/>
          </p:nvPr>
        </p:nvSpPr>
        <p:spPr>
          <a:xfrm>
            <a:off x="1675050" y="583825"/>
            <a:ext cx="5793900" cy="9015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15000"/>
              </a:lnSpc>
              <a:spcBef>
                <a:spcPts val="1200"/>
              </a:spcBef>
              <a:spcAft>
                <a:spcPts val="0"/>
              </a:spcAft>
              <a:buClr>
                <a:schemeClr val="dk1"/>
              </a:buClr>
              <a:buSzPct val="68750"/>
              <a:buFont typeface="Arial"/>
              <a:buNone/>
            </a:pPr>
            <a:r>
              <a:t/>
            </a:r>
            <a:endParaRPr b="1" sz="1600">
              <a:solidFill>
                <a:srgbClr val="4475A1"/>
              </a:solidFill>
            </a:endParaRPr>
          </a:p>
          <a:p>
            <a:pPr indent="0" lvl="0" marL="0" rtl="0" algn="ctr">
              <a:lnSpc>
                <a:spcPct val="115000"/>
              </a:lnSpc>
              <a:spcBef>
                <a:spcPts val="1200"/>
              </a:spcBef>
              <a:spcAft>
                <a:spcPts val="0"/>
              </a:spcAft>
              <a:buClr>
                <a:schemeClr val="dk1"/>
              </a:buClr>
              <a:buSzPct val="26455"/>
              <a:buFont typeface="Arial"/>
              <a:buNone/>
            </a:pPr>
            <a:r>
              <a:rPr lang="en" sz="4157">
                <a:solidFill>
                  <a:schemeClr val="accent1"/>
                </a:solidFill>
                <a:latin typeface="Arial"/>
                <a:ea typeface="Arial"/>
                <a:cs typeface="Arial"/>
                <a:sym typeface="Arial"/>
              </a:rPr>
              <a:t>Safeguarding at St. Joseph’s is always  a  priority. Should you have any enquiries or concerns, please contact our Designated Senior Lead for Child Protection: Mrs Day or Mrs Pascoe on 01626 352559. Our named governor for child protection is Tim van Kroonenburg.</a:t>
            </a:r>
            <a:r>
              <a:rPr b="1" lang="en" sz="3884">
                <a:solidFill>
                  <a:schemeClr val="accent1"/>
                </a:solidFill>
                <a:latin typeface="Arial"/>
                <a:ea typeface="Arial"/>
                <a:cs typeface="Arial"/>
                <a:sym typeface="Arial"/>
              </a:rPr>
              <a:t>    </a:t>
            </a:r>
            <a:r>
              <a:rPr b="1" lang="en" sz="3084">
                <a:solidFill>
                  <a:srgbClr val="4475A1"/>
                </a:solidFill>
              </a:rPr>
              <a:t>     	                          </a:t>
            </a:r>
            <a:endParaRPr sz="2984">
              <a:solidFill>
                <a:schemeClr val="dk1"/>
              </a:solidFill>
            </a:endParaRPr>
          </a:p>
          <a:p>
            <a:pPr indent="0" lvl="0" marL="0" rtl="0" algn="r">
              <a:lnSpc>
                <a:spcPct val="115000"/>
              </a:lnSpc>
              <a:spcBef>
                <a:spcPts val="1200"/>
              </a:spcBef>
              <a:spcAft>
                <a:spcPts val="1200"/>
              </a:spcAft>
              <a:buSzPct val="307692"/>
              <a:buNone/>
            </a:pPr>
            <a:r>
              <a:t/>
            </a:r>
            <a:endParaRPr/>
          </a:p>
        </p:txBody>
      </p:sp>
      <p:pic>
        <p:nvPicPr>
          <p:cNvPr id="152" name="Google Shape;152;p17"/>
          <p:cNvPicPr preferRelativeResize="0"/>
          <p:nvPr/>
        </p:nvPicPr>
        <p:blipFill rotWithShape="1">
          <a:blip r:embed="rId3">
            <a:alphaModFix/>
          </a:blip>
          <a:srcRect b="0" l="0" r="0" t="0"/>
          <a:stretch/>
        </p:blipFill>
        <p:spPr>
          <a:xfrm>
            <a:off x="-81950" y="46650"/>
            <a:ext cx="1725725" cy="1183375"/>
          </a:xfrm>
          <a:prstGeom prst="rect">
            <a:avLst/>
          </a:prstGeom>
          <a:noFill/>
          <a:ln>
            <a:noFill/>
          </a:ln>
        </p:spPr>
      </p:pic>
      <p:sp>
        <p:nvSpPr>
          <p:cNvPr id="153" name="Google Shape;153;p17"/>
          <p:cNvSpPr txBox="1"/>
          <p:nvPr/>
        </p:nvSpPr>
        <p:spPr>
          <a:xfrm>
            <a:off x="5473550" y="1398838"/>
            <a:ext cx="3387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CPOMS and Operation encompass</a:t>
            </a:r>
            <a:endParaRPr b="0" i="0" sz="1400" u="none" cap="none" strike="noStrike">
              <a:solidFill>
                <a:srgbClr val="000000"/>
              </a:solidFill>
              <a:latin typeface="Arial"/>
              <a:ea typeface="Arial"/>
              <a:cs typeface="Arial"/>
              <a:sym typeface="Arial"/>
            </a:endParaRPr>
          </a:p>
        </p:txBody>
      </p:sp>
      <p:sp>
        <p:nvSpPr>
          <p:cNvPr id="154" name="Google Shape;154;p17"/>
          <p:cNvSpPr txBox="1"/>
          <p:nvPr/>
        </p:nvSpPr>
        <p:spPr>
          <a:xfrm>
            <a:off x="5058675" y="1745625"/>
            <a:ext cx="3956700" cy="3301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000080"/>
                </a:solidFill>
                <a:highlight>
                  <a:srgbClr val="FFFFFF"/>
                </a:highlight>
                <a:latin typeface="Verdana"/>
                <a:ea typeface="Verdana"/>
                <a:cs typeface="Verdana"/>
                <a:sym typeface="Verdana"/>
              </a:rPr>
              <a:t>At St. Joseph’s we use CPOMs as our system for recording information that we consider to be safeguarding information. Further information about the programme can be found here -</a:t>
            </a:r>
            <a:endParaRPr b="0" i="0" sz="1000" u="none" cap="none" strike="noStrike">
              <a:solidFill>
                <a:srgbClr val="000080"/>
              </a:solidFill>
              <a:highlight>
                <a:srgbClr val="FFFFFF"/>
              </a:highlight>
              <a:latin typeface="Verdana"/>
              <a:ea typeface="Verdana"/>
              <a:cs typeface="Verdana"/>
              <a:sym typeface="Verdana"/>
            </a:endParaRPr>
          </a:p>
          <a:p>
            <a:pPr indent="0" lvl="0" marL="0" marR="0" rtl="0" algn="ctr">
              <a:lnSpc>
                <a:spcPct val="115000"/>
              </a:lnSpc>
              <a:spcBef>
                <a:spcPts val="800"/>
              </a:spcBef>
              <a:spcAft>
                <a:spcPts val="0"/>
              </a:spcAft>
              <a:buClr>
                <a:srgbClr val="000000"/>
              </a:buClr>
              <a:buSzPts val="1000"/>
              <a:buFont typeface="Arial"/>
              <a:buNone/>
            </a:pPr>
            <a:r>
              <a:rPr b="1" i="0" lang="en" sz="1000" u="none" cap="none" strike="noStrike">
                <a:solidFill>
                  <a:srgbClr val="000000"/>
                </a:solidFill>
                <a:highlight>
                  <a:srgbClr val="FFFFFF"/>
                </a:highlight>
                <a:uFill>
                  <a:noFill/>
                </a:uFill>
                <a:latin typeface="Verdana"/>
                <a:ea typeface="Verdana"/>
                <a:cs typeface="Verdana"/>
                <a:sym typeface="Verdana"/>
                <a:hlinkClick r:id="rId4">
                  <a:extLst>
                    <a:ext uri="{A12FA001-AC4F-418D-AE19-62706E023703}">
                      <ahyp:hlinkClr val="tx"/>
                    </a:ext>
                  </a:extLst>
                </a:hlinkClick>
              </a:rPr>
              <a:t>https://www.cpoms.co.uk/privacy-statement/</a:t>
            </a:r>
            <a:endParaRPr b="1" i="0" sz="1000" u="none" cap="none" strike="noStrike">
              <a:solidFill>
                <a:srgbClr val="000000"/>
              </a:solidFill>
              <a:highlight>
                <a:srgbClr val="FFFFFF"/>
              </a:highlight>
              <a:latin typeface="Verdana"/>
              <a:ea typeface="Verdana"/>
              <a:cs typeface="Verdana"/>
              <a:sym typeface="Verdana"/>
            </a:endParaRPr>
          </a:p>
          <a:p>
            <a:pPr indent="0" lvl="0" marL="0" marR="0" rtl="0" algn="ctr">
              <a:lnSpc>
                <a:spcPct val="115000"/>
              </a:lnSpc>
              <a:spcBef>
                <a:spcPts val="800"/>
              </a:spcBef>
              <a:spcAft>
                <a:spcPts val="0"/>
              </a:spcAft>
              <a:buClr>
                <a:srgbClr val="000000"/>
              </a:buClr>
              <a:buSzPts val="1000"/>
              <a:buFont typeface="Arial"/>
              <a:buNone/>
            </a:pPr>
            <a:r>
              <a:rPr b="0" i="0" lang="en" sz="1000" u="none" cap="none" strike="noStrike">
                <a:solidFill>
                  <a:srgbClr val="000000"/>
                </a:solidFill>
                <a:highlight>
                  <a:srgbClr val="FFFFFF"/>
                </a:highlight>
                <a:latin typeface="Montserrat"/>
                <a:ea typeface="Montserrat"/>
                <a:cs typeface="Montserrat"/>
                <a:sym typeface="Montserrat"/>
              </a:rPr>
              <a:t>Operation Encompass is the reporting to schools, prior to the start of the next school day, when a child or young person has exposed to, or involved in, any domestic incident.</a:t>
            </a:r>
            <a:endParaRPr b="0" i="0" sz="1000" u="none" cap="none" strike="noStrike">
              <a:solidFill>
                <a:srgbClr val="000000"/>
              </a:solidFill>
              <a:highlight>
                <a:srgbClr val="FFFFFF"/>
              </a:highlight>
              <a:latin typeface="Montserrat"/>
              <a:ea typeface="Montserrat"/>
              <a:cs typeface="Montserrat"/>
              <a:sym typeface="Montserrat"/>
            </a:endParaRPr>
          </a:p>
          <a:p>
            <a:pPr indent="0" lvl="0" marL="0" marR="0" rtl="0" algn="ctr">
              <a:lnSpc>
                <a:spcPct val="115000"/>
              </a:lnSpc>
              <a:spcBef>
                <a:spcPts val="800"/>
              </a:spcBef>
              <a:spcAft>
                <a:spcPts val="800"/>
              </a:spcAft>
              <a:buClr>
                <a:srgbClr val="000000"/>
              </a:buClr>
              <a:buSzPts val="1000"/>
              <a:buFont typeface="Arial"/>
              <a:buNone/>
            </a:pPr>
            <a:r>
              <a:rPr b="0" i="0" lang="en" sz="1000" u="none" cap="none" strike="noStrike">
                <a:solidFill>
                  <a:srgbClr val="000000"/>
                </a:solidFill>
                <a:highlight>
                  <a:srgbClr val="FFFFFF"/>
                </a:highlight>
                <a:latin typeface="Montserrat"/>
                <a:ea typeface="Montserrat"/>
                <a:cs typeface="Montserrat"/>
                <a:sym typeface="Montserrat"/>
              </a:rPr>
              <a:t>Operation Encompass will ensure that a member of the school staff, known as a Key Adult, is trained to allow them to liaise with the police and to use the information that has been shared, in confidence, while ensuring that the school is able to make provision for possible difficulties experienced by children, or their families, who have been involved in, or exposed to, a domestic abuse incident.</a:t>
            </a:r>
            <a:endParaRPr b="0" i="0" sz="1400" u="none" cap="none" strike="noStrike">
              <a:solidFill>
                <a:srgbClr val="000000"/>
              </a:solidFill>
              <a:latin typeface="Arial"/>
              <a:ea typeface="Arial"/>
              <a:cs typeface="Arial"/>
              <a:sym typeface="Arial"/>
            </a:endParaRPr>
          </a:p>
        </p:txBody>
      </p:sp>
      <p:sp>
        <p:nvSpPr>
          <p:cNvPr id="155" name="Google Shape;155;p17"/>
          <p:cNvSpPr txBox="1"/>
          <p:nvPr/>
        </p:nvSpPr>
        <p:spPr>
          <a:xfrm>
            <a:off x="1767125" y="3118725"/>
            <a:ext cx="3387600" cy="2435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1200"/>
              <a:buFont typeface="Arial"/>
              <a:buNone/>
            </a:pPr>
            <a:r>
              <a:rPr b="1" i="0" lang="en" sz="1200" u="none" cap="none" strike="noStrike">
                <a:solidFill>
                  <a:srgbClr val="000080"/>
                </a:solidFill>
                <a:latin typeface="Arial"/>
                <a:ea typeface="Arial"/>
                <a:cs typeface="Arial"/>
                <a:sym typeface="Arial"/>
              </a:rPr>
              <a:t>ATTENDANCE</a:t>
            </a:r>
            <a:endParaRPr b="1" i="0" sz="1200" u="none" cap="none" strike="noStrike">
              <a:solidFill>
                <a:srgbClr val="00008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1" lang="en" sz="1200" u="none" cap="none" strike="noStrike">
                <a:solidFill>
                  <a:srgbClr val="000000"/>
                </a:solidFill>
                <a:highlight>
                  <a:srgbClr val="FFFFFF"/>
                </a:highlight>
                <a:latin typeface="Arial"/>
                <a:ea typeface="Arial"/>
                <a:cs typeface="Arial"/>
                <a:sym typeface="Arial"/>
              </a:rPr>
              <a:t>Hi, my name is Natalie, I'm the Attendance and Welfare Officer here at St Joseph's. I monitor attendance regularly to ensure that, where possible, every child is in school on time every day. If you have any concerns around your child's attendance, please leave a message with the office and I will contact you.</a:t>
            </a:r>
            <a:endParaRPr b="0" i="1" sz="1200" u="none" cap="none" strike="noStrike">
              <a:solidFill>
                <a:srgbClr val="000000"/>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1" sz="1200" u="none" cap="none" strike="noStrike">
              <a:solidFill>
                <a:srgbClr val="000000"/>
              </a:solidFill>
              <a:latin typeface="Arial"/>
              <a:ea typeface="Arial"/>
              <a:cs typeface="Arial"/>
              <a:sym typeface="Arial"/>
            </a:endParaRPr>
          </a:p>
          <a:p>
            <a:pPr indent="0" lvl="0" marL="0" marR="0" rtl="0" algn="ctr">
              <a:lnSpc>
                <a:spcPct val="115000"/>
              </a:lnSpc>
              <a:spcBef>
                <a:spcPts val="1200"/>
              </a:spcBef>
              <a:spcAft>
                <a:spcPts val="0"/>
              </a:spcAft>
              <a:buClr>
                <a:srgbClr val="000000"/>
              </a:buClr>
              <a:buSzPts val="1200"/>
              <a:buFont typeface="Arial"/>
              <a:buNone/>
            </a:pPr>
            <a:r>
              <a:rPr b="0" i="1" lang="en" sz="1200" u="none" cap="none" strike="noStrike">
                <a:solidFill>
                  <a:srgbClr val="000000"/>
                </a:solidFill>
                <a:highlight>
                  <a:srgbClr val="FFFFFF"/>
                </a:highlight>
                <a:latin typeface="Calibri"/>
                <a:ea typeface="Calibri"/>
                <a:cs typeface="Calibri"/>
                <a:sym typeface="Calibri"/>
              </a:rPr>
              <a:t> </a:t>
            </a:r>
            <a:endParaRPr b="0" i="0" sz="100" u="none" cap="none" strike="noStrike">
              <a:solidFill>
                <a:schemeClr val="accent1"/>
              </a:solidFill>
              <a:latin typeface="Arial"/>
              <a:ea typeface="Arial"/>
              <a:cs typeface="Arial"/>
              <a:sym typeface="Arial"/>
            </a:endParaRPr>
          </a:p>
        </p:txBody>
      </p:sp>
      <p:sp>
        <p:nvSpPr>
          <p:cNvPr id="156" name="Google Shape;156;p17"/>
          <p:cNvSpPr txBox="1"/>
          <p:nvPr/>
        </p:nvSpPr>
        <p:spPr>
          <a:xfrm>
            <a:off x="238150" y="1745625"/>
            <a:ext cx="3254700" cy="137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000"/>
              <a:buFont typeface="Arial"/>
              <a:buNone/>
            </a:pPr>
            <a:r>
              <a:rPr b="1" i="0" lang="en" sz="1000" u="none" cap="none" strike="noStrike">
                <a:solidFill>
                  <a:srgbClr val="4475A1"/>
                </a:solidFill>
                <a:latin typeface="Arial"/>
                <a:ea typeface="Arial"/>
                <a:cs typeface="Arial"/>
                <a:sym typeface="Arial"/>
              </a:rPr>
              <a:t>        </a:t>
            </a:r>
            <a:r>
              <a:rPr b="1" i="0" lang="en" sz="1200" u="none" cap="none" strike="noStrike">
                <a:solidFill>
                  <a:srgbClr val="4475A1"/>
                </a:solidFill>
                <a:latin typeface="Arial"/>
                <a:ea typeface="Arial"/>
                <a:cs typeface="Arial"/>
                <a:sym typeface="Arial"/>
              </a:rPr>
              <a:t>                    WELFARE</a:t>
            </a:r>
            <a:endParaRPr b="1" i="0" sz="1200" u="none" cap="none" strike="noStrike">
              <a:solidFill>
                <a:srgbClr val="4475A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000"/>
              <a:buFont typeface="Arial"/>
              <a:buNone/>
            </a:pPr>
            <a:r>
              <a:rPr b="0" i="0" lang="en" sz="1200" u="none" cap="none" strike="noStrike">
                <a:solidFill>
                  <a:schemeClr val="accent1"/>
                </a:solidFill>
                <a:latin typeface="Arial"/>
                <a:ea typeface="Arial"/>
                <a:cs typeface="Arial"/>
                <a:sym typeface="Arial"/>
              </a:rPr>
              <a:t>Our Family Support Worker is Julie . Please let us know if you would like her to contact you for ANY support.   Everyone needs a Julie in their lives!</a:t>
            </a:r>
            <a:endParaRPr b="0" i="0" sz="1200" u="none" cap="none" strike="noStrike">
              <a:solidFill>
                <a:schemeClr val="accent1"/>
              </a:solidFill>
              <a:latin typeface="Arial"/>
              <a:ea typeface="Arial"/>
              <a:cs typeface="Arial"/>
              <a:sym typeface="Arial"/>
            </a:endParaRPr>
          </a:p>
        </p:txBody>
      </p:sp>
      <p:sp>
        <p:nvSpPr>
          <p:cNvPr id="157" name="Google Shape;157;p17"/>
          <p:cNvSpPr txBox="1"/>
          <p:nvPr/>
        </p:nvSpPr>
        <p:spPr>
          <a:xfrm>
            <a:off x="2058675" y="345675"/>
            <a:ext cx="30000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rgbClr val="000000"/>
              </a:buClr>
              <a:buSzPts val="2100"/>
              <a:buFont typeface="Arial"/>
              <a:buNone/>
            </a:pPr>
            <a:r>
              <a:rPr b="1" i="0" lang="en" sz="2100" u="sng" cap="none" strike="noStrike">
                <a:solidFill>
                  <a:srgbClr val="0000FF"/>
                </a:solidFill>
                <a:latin typeface="Source Code Pro"/>
                <a:ea typeface="Source Code Pro"/>
                <a:cs typeface="Source Code Pro"/>
                <a:sym typeface="Source Code Pro"/>
              </a:rPr>
              <a:t>SAFEGUARDING</a:t>
            </a:r>
            <a:endParaRPr b="0" i="0" sz="1900" u="sng" cap="none" strike="noStrike">
              <a:solidFill>
                <a:srgbClr val="0000FF"/>
              </a:solidFill>
              <a:latin typeface="Arial"/>
              <a:ea typeface="Arial"/>
              <a:cs typeface="Arial"/>
              <a:sym typeface="Arial"/>
            </a:endParaRPr>
          </a:p>
        </p:txBody>
      </p:sp>
      <p:pic>
        <p:nvPicPr>
          <p:cNvPr id="158" name="Google Shape;158;p17" title="Natalie for newsletter.jpeg"/>
          <p:cNvPicPr preferRelativeResize="0"/>
          <p:nvPr/>
        </p:nvPicPr>
        <p:blipFill rotWithShape="1">
          <a:blip r:embed="rId5">
            <a:alphaModFix/>
          </a:blip>
          <a:srcRect b="8038" l="0" r="0" t="8038"/>
          <a:stretch/>
        </p:blipFill>
        <p:spPr>
          <a:xfrm>
            <a:off x="134700" y="3367100"/>
            <a:ext cx="1221700" cy="1621550"/>
          </a:xfrm>
          <a:prstGeom prst="rect">
            <a:avLst/>
          </a:prstGeom>
          <a:noFill/>
          <a:ln>
            <a:noFill/>
          </a:ln>
        </p:spPr>
      </p:pic>
      <p:pic>
        <p:nvPicPr>
          <p:cNvPr id="159" name="Google Shape;159;p17" title="Photo of Julie Farrant.JPG"/>
          <p:cNvPicPr preferRelativeResize="0"/>
          <p:nvPr/>
        </p:nvPicPr>
        <p:blipFill rotWithShape="1">
          <a:blip r:embed="rId6">
            <a:alphaModFix/>
          </a:blip>
          <a:srcRect b="0" l="0" r="0" t="0"/>
          <a:stretch/>
        </p:blipFill>
        <p:spPr>
          <a:xfrm>
            <a:off x="3399425" y="1799050"/>
            <a:ext cx="1221701" cy="1254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5899b71ffc_0_0"/>
          <p:cNvSpPr txBox="1"/>
          <p:nvPr/>
        </p:nvSpPr>
        <p:spPr>
          <a:xfrm rot="-5400000">
            <a:off x="-1928825" y="2167650"/>
            <a:ext cx="4936500" cy="8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50"/>
              <a:buFont typeface="Arial"/>
              <a:buNone/>
            </a:pPr>
            <a:r>
              <a:rPr b="1" i="0" lang="en" sz="4050" u="none" cap="none" strike="noStrike">
                <a:solidFill>
                  <a:srgbClr val="0000FF"/>
                </a:solidFill>
                <a:latin typeface="Amatic SC"/>
                <a:ea typeface="Amatic SC"/>
                <a:cs typeface="Amatic SC"/>
                <a:sym typeface="Amatic SC"/>
              </a:rPr>
              <a:t>Community Events &amp; activities</a:t>
            </a:r>
            <a:endParaRPr b="0" i="0" sz="1400" u="none" cap="none" strike="noStrike">
              <a:solidFill>
                <a:srgbClr val="000000"/>
              </a:solidFill>
              <a:latin typeface="Arial"/>
              <a:ea typeface="Arial"/>
              <a:cs typeface="Arial"/>
              <a:sym typeface="Arial"/>
            </a:endParaRPr>
          </a:p>
        </p:txBody>
      </p:sp>
      <p:pic>
        <p:nvPicPr>
          <p:cNvPr id="165" name="Google Shape;165;g35899b71ffc_0_0" title="BatB25_Teignmouth.jpg"/>
          <p:cNvPicPr preferRelativeResize="0"/>
          <p:nvPr/>
        </p:nvPicPr>
        <p:blipFill rotWithShape="1">
          <a:blip r:embed="rId3">
            <a:alphaModFix/>
          </a:blip>
          <a:srcRect b="0" l="0" r="0" t="0"/>
          <a:stretch/>
        </p:blipFill>
        <p:spPr>
          <a:xfrm>
            <a:off x="1095925" y="152400"/>
            <a:ext cx="3411663" cy="4838702"/>
          </a:xfrm>
          <a:prstGeom prst="rect">
            <a:avLst/>
          </a:prstGeom>
          <a:noFill/>
          <a:ln>
            <a:noFill/>
          </a:ln>
        </p:spPr>
      </p:pic>
      <p:pic>
        <p:nvPicPr>
          <p:cNvPr id="166" name="Google Shape;166;g35899b71ffc_0_0" title="tree recycle.jpg"/>
          <p:cNvPicPr preferRelativeResize="0"/>
          <p:nvPr/>
        </p:nvPicPr>
        <p:blipFill rotWithShape="1">
          <a:blip r:embed="rId4">
            <a:alphaModFix/>
          </a:blip>
          <a:srcRect b="0" l="0" r="0" t="0"/>
          <a:stretch/>
        </p:blipFill>
        <p:spPr>
          <a:xfrm>
            <a:off x="4659988" y="152400"/>
            <a:ext cx="3370026"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afa6d90f16_0_1"/>
          <p:cNvSpPr txBox="1"/>
          <p:nvPr/>
        </p:nvSpPr>
        <p:spPr>
          <a:xfrm rot="-5400000">
            <a:off x="-1928825" y="2167650"/>
            <a:ext cx="4936500" cy="8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50"/>
              <a:buFont typeface="Arial"/>
              <a:buNone/>
            </a:pPr>
            <a:r>
              <a:rPr b="1" i="0" lang="en" sz="4050" u="none" cap="none" strike="noStrike">
                <a:solidFill>
                  <a:srgbClr val="0000FF"/>
                </a:solidFill>
                <a:latin typeface="Amatic SC"/>
                <a:ea typeface="Amatic SC"/>
                <a:cs typeface="Amatic SC"/>
                <a:sym typeface="Amatic SC"/>
              </a:rPr>
              <a:t>Community Events &amp; activities</a:t>
            </a:r>
            <a:endParaRPr b="0" i="0" sz="1400" u="none" cap="none" strike="noStrike">
              <a:solidFill>
                <a:srgbClr val="000000"/>
              </a:solidFill>
              <a:latin typeface="Arial"/>
              <a:ea typeface="Arial"/>
              <a:cs typeface="Arial"/>
              <a:sym typeface="Arial"/>
            </a:endParaRPr>
          </a:p>
        </p:txBody>
      </p:sp>
      <p:pic>
        <p:nvPicPr>
          <p:cNvPr id="172" name="Google Shape;172;g3afa6d90f16_0_1" title="premier2.jpg"/>
          <p:cNvPicPr preferRelativeResize="0"/>
          <p:nvPr/>
        </p:nvPicPr>
        <p:blipFill rotWithShape="1">
          <a:blip r:embed="rId3">
            <a:alphaModFix/>
          </a:blip>
          <a:srcRect b="0" l="0" r="0" t="0"/>
          <a:stretch/>
        </p:blipFill>
        <p:spPr>
          <a:xfrm>
            <a:off x="5358575" y="201300"/>
            <a:ext cx="3366318" cy="4838700"/>
          </a:xfrm>
          <a:prstGeom prst="rect">
            <a:avLst/>
          </a:prstGeom>
          <a:noFill/>
          <a:ln>
            <a:noFill/>
          </a:ln>
        </p:spPr>
      </p:pic>
      <p:pic>
        <p:nvPicPr>
          <p:cNvPr id="173" name="Google Shape;173;g3afa6d90f16_0_1" title="premier1.jpg"/>
          <p:cNvPicPr preferRelativeResize="0"/>
          <p:nvPr/>
        </p:nvPicPr>
        <p:blipFill rotWithShape="1">
          <a:blip r:embed="rId4">
            <a:alphaModFix/>
          </a:blip>
          <a:srcRect b="0" l="0" r="0" t="0"/>
          <a:stretch/>
        </p:blipFill>
        <p:spPr>
          <a:xfrm>
            <a:off x="1095925" y="152400"/>
            <a:ext cx="3423840"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2a711f4a5f1_0_51"/>
          <p:cNvSpPr txBox="1"/>
          <p:nvPr>
            <p:ph type="title"/>
          </p:nvPr>
        </p:nvSpPr>
        <p:spPr>
          <a:xfrm>
            <a:off x="2321875" y="113263"/>
            <a:ext cx="4815300" cy="801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rPr lang="en" sz="4180">
                <a:solidFill>
                  <a:srgbClr val="1155CC"/>
                </a:solidFill>
              </a:rPr>
              <a:t>Curriculum Highlights</a:t>
            </a:r>
            <a:endParaRPr sz="4180">
              <a:solidFill>
                <a:srgbClr val="1155CC"/>
              </a:solidFill>
            </a:endParaRPr>
          </a:p>
        </p:txBody>
      </p:sp>
      <p:pic>
        <p:nvPicPr>
          <p:cNvPr descr="A picture containing text, clipart&#10;&#10;Description automatically generated" id="73" name="Google Shape;73;g2a711f4a5f1_0_51"/>
          <p:cNvPicPr preferRelativeResize="0"/>
          <p:nvPr/>
        </p:nvPicPr>
        <p:blipFill rotWithShape="1">
          <a:blip r:embed="rId3">
            <a:alphaModFix/>
          </a:blip>
          <a:srcRect b="0" l="0" r="0" t="0"/>
          <a:stretch/>
        </p:blipFill>
        <p:spPr>
          <a:xfrm>
            <a:off x="521250" y="28150"/>
            <a:ext cx="1120550" cy="971225"/>
          </a:xfrm>
          <a:prstGeom prst="rect">
            <a:avLst/>
          </a:prstGeom>
          <a:noFill/>
          <a:ln>
            <a:noFill/>
          </a:ln>
        </p:spPr>
      </p:pic>
      <p:sp>
        <p:nvSpPr>
          <p:cNvPr id="74" name="Google Shape;74;g2a711f4a5f1_0_51"/>
          <p:cNvSpPr txBox="1"/>
          <p:nvPr/>
        </p:nvSpPr>
        <p:spPr>
          <a:xfrm rot="-229">
            <a:off x="252650" y="999564"/>
            <a:ext cx="4495200" cy="1810500"/>
          </a:xfrm>
          <a:prstGeom prst="rect">
            <a:avLst/>
          </a:prstGeom>
          <a:solidFill>
            <a:srgbClr val="FF00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Comic Sans MS"/>
                <a:ea typeface="Comic Sans MS"/>
                <a:cs typeface="Comic Sans MS"/>
                <a:sym typeface="Comic Sans MS"/>
              </a:rPr>
              <a:t>In SOR, we have continued our journey through the history of WWII. We took a trip to Exeter museum and found out about life during the war. We’ve now used this to help us to understand challenges faced and ways to keep peace</a:t>
            </a:r>
            <a:endParaRPr b="0" i="0" sz="1600" u="none" cap="none" strike="noStrike">
              <a:solidFill>
                <a:srgbClr val="000000"/>
              </a:solidFill>
              <a:latin typeface="Comic Sans MS"/>
              <a:ea typeface="Comic Sans MS"/>
              <a:cs typeface="Comic Sans MS"/>
              <a:sym typeface="Comic Sans MS"/>
            </a:endParaRPr>
          </a:p>
        </p:txBody>
      </p:sp>
      <p:sp>
        <p:nvSpPr>
          <p:cNvPr id="75" name="Google Shape;75;g2a711f4a5f1_0_51"/>
          <p:cNvSpPr txBox="1"/>
          <p:nvPr/>
        </p:nvSpPr>
        <p:spPr>
          <a:xfrm>
            <a:off x="4972625" y="999375"/>
            <a:ext cx="4126800" cy="1572300"/>
          </a:xfrm>
          <a:prstGeom prst="rect">
            <a:avLst/>
          </a:prstGeom>
          <a:solidFill>
            <a:srgbClr val="00FF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Comic Sans MS"/>
                <a:ea typeface="Comic Sans MS"/>
                <a:cs typeface="Comic Sans MS"/>
                <a:sym typeface="Comic Sans MS"/>
              </a:rPr>
              <a:t>A busy half term with many visits out and about. We’ve taken a trip to Coombeshead to watch their pantomime and had a great day at NAC experiencing lots of creativity in English, Drama, Music, French and Art</a:t>
            </a:r>
            <a:endParaRPr b="0" i="0" sz="1600" u="none" cap="none" strike="noStrike">
              <a:solidFill>
                <a:srgbClr val="000000"/>
              </a:solidFill>
              <a:latin typeface="Comic Sans MS"/>
              <a:ea typeface="Comic Sans MS"/>
              <a:cs typeface="Comic Sans MS"/>
              <a:sym typeface="Comic Sans MS"/>
            </a:endParaRPr>
          </a:p>
        </p:txBody>
      </p:sp>
      <p:pic>
        <p:nvPicPr>
          <p:cNvPr id="76" name="Google Shape;76;g2a711f4a5f1_0_51"/>
          <p:cNvPicPr preferRelativeResize="0"/>
          <p:nvPr/>
        </p:nvPicPr>
        <p:blipFill rotWithShape="1">
          <a:blip r:embed="rId4">
            <a:alphaModFix/>
          </a:blip>
          <a:srcRect b="0" l="0" r="0" t="0"/>
          <a:stretch/>
        </p:blipFill>
        <p:spPr>
          <a:xfrm>
            <a:off x="3389074" y="3207400"/>
            <a:ext cx="1358776" cy="1811692"/>
          </a:xfrm>
          <a:prstGeom prst="rect">
            <a:avLst/>
          </a:prstGeom>
          <a:noFill/>
          <a:ln>
            <a:noFill/>
          </a:ln>
        </p:spPr>
      </p:pic>
      <p:pic>
        <p:nvPicPr>
          <p:cNvPr id="77" name="Google Shape;77;g2a711f4a5f1_0_51"/>
          <p:cNvPicPr preferRelativeResize="0"/>
          <p:nvPr/>
        </p:nvPicPr>
        <p:blipFill rotWithShape="1">
          <a:blip r:embed="rId5">
            <a:alphaModFix/>
          </a:blip>
          <a:srcRect b="0" l="0" r="0" t="0"/>
          <a:stretch/>
        </p:blipFill>
        <p:spPr>
          <a:xfrm>
            <a:off x="1293025" y="2995663"/>
            <a:ext cx="2414458" cy="1811702"/>
          </a:xfrm>
          <a:prstGeom prst="rect">
            <a:avLst/>
          </a:prstGeom>
          <a:noFill/>
          <a:ln>
            <a:noFill/>
          </a:ln>
        </p:spPr>
      </p:pic>
      <p:pic>
        <p:nvPicPr>
          <p:cNvPr id="78" name="Google Shape;78;g2a711f4a5f1_0_51"/>
          <p:cNvPicPr preferRelativeResize="0"/>
          <p:nvPr/>
        </p:nvPicPr>
        <p:blipFill rotWithShape="1">
          <a:blip r:embed="rId6">
            <a:alphaModFix/>
          </a:blip>
          <a:srcRect b="0" l="0" r="0" t="0"/>
          <a:stretch/>
        </p:blipFill>
        <p:spPr>
          <a:xfrm>
            <a:off x="7387075" y="2784461"/>
            <a:ext cx="1676375" cy="2234102"/>
          </a:xfrm>
          <a:prstGeom prst="rect">
            <a:avLst/>
          </a:prstGeom>
          <a:noFill/>
          <a:ln>
            <a:noFill/>
          </a:ln>
        </p:spPr>
      </p:pic>
      <p:pic>
        <p:nvPicPr>
          <p:cNvPr id="79" name="Google Shape;79;g2a711f4a5f1_0_51"/>
          <p:cNvPicPr preferRelativeResize="0"/>
          <p:nvPr/>
        </p:nvPicPr>
        <p:blipFill rotWithShape="1">
          <a:blip r:embed="rId7">
            <a:alphaModFix/>
          </a:blip>
          <a:srcRect b="0" l="0" r="0" t="0"/>
          <a:stretch/>
        </p:blipFill>
        <p:spPr>
          <a:xfrm flipH="1">
            <a:off x="-7" y="2783925"/>
            <a:ext cx="1676377" cy="2235169"/>
          </a:xfrm>
          <a:prstGeom prst="rect">
            <a:avLst/>
          </a:prstGeom>
          <a:noFill/>
          <a:ln>
            <a:noFill/>
          </a:ln>
        </p:spPr>
      </p:pic>
      <p:pic>
        <p:nvPicPr>
          <p:cNvPr id="80" name="Google Shape;80;g2a711f4a5f1_0_51"/>
          <p:cNvPicPr preferRelativeResize="0"/>
          <p:nvPr/>
        </p:nvPicPr>
        <p:blipFill rotWithShape="1">
          <a:blip r:embed="rId8">
            <a:alphaModFix/>
          </a:blip>
          <a:srcRect b="0" l="0" r="0" t="0"/>
          <a:stretch/>
        </p:blipFill>
        <p:spPr>
          <a:xfrm>
            <a:off x="4972625" y="2996096"/>
            <a:ext cx="2414452" cy="18108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4"/>
          <p:cNvSpPr txBox="1"/>
          <p:nvPr/>
        </p:nvSpPr>
        <p:spPr>
          <a:xfrm>
            <a:off x="325175" y="502525"/>
            <a:ext cx="3030000" cy="10863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Breakfast Club</a:t>
            </a:r>
            <a:endParaRPr b="1" i="0" sz="1400" u="sng" cap="none" strike="noStrike">
              <a:solidFill>
                <a:srgbClr val="000000"/>
              </a:solidFill>
              <a:latin typeface="Arial"/>
              <a:ea typeface="Arial"/>
              <a:cs typeface="Arial"/>
              <a:sym typeface="Arial"/>
            </a:endParaRPr>
          </a:p>
          <a:p>
            <a:pPr indent="-292100" lvl="0" marL="457200" marR="0" rtl="0" algn="l">
              <a:lnSpc>
                <a:spcPct val="115000"/>
              </a:lnSpc>
              <a:spcBef>
                <a:spcPts val="1200"/>
              </a:spcBef>
              <a:spcAft>
                <a:spcPts val="0"/>
              </a:spcAft>
              <a:buClr>
                <a:srgbClr val="000000"/>
              </a:buClr>
              <a:buSzPts val="1000"/>
              <a:buFont typeface="Arial"/>
              <a:buChar char="●"/>
            </a:pPr>
            <a:r>
              <a:rPr b="0" i="0" lang="en" sz="1000" u="none" cap="none" strike="noStrike">
                <a:solidFill>
                  <a:srgbClr val="000000"/>
                </a:solidFill>
                <a:latin typeface="Arial"/>
                <a:ea typeface="Arial"/>
                <a:cs typeface="Arial"/>
                <a:sym typeface="Arial"/>
              </a:rPr>
              <a:t>Available </a:t>
            </a:r>
            <a:r>
              <a:rPr b="1" i="0" lang="en" sz="1000" u="none" cap="none" strike="noStrike">
                <a:solidFill>
                  <a:srgbClr val="000000"/>
                </a:solidFill>
                <a:latin typeface="Arial"/>
                <a:ea typeface="Arial"/>
                <a:cs typeface="Arial"/>
                <a:sym typeface="Arial"/>
              </a:rPr>
              <a:t>Monday – Friday</a:t>
            </a:r>
            <a:r>
              <a:rPr b="0" i="0" lang="en" sz="1000" u="none" cap="none" strike="noStrike">
                <a:solidFill>
                  <a:srgbClr val="000000"/>
                </a:solidFill>
                <a:latin typeface="Arial"/>
                <a:ea typeface="Arial"/>
                <a:cs typeface="Arial"/>
                <a:sym typeface="Arial"/>
              </a:rPr>
              <a:t> from </a:t>
            </a:r>
            <a:r>
              <a:rPr b="1" i="0" lang="en" sz="1000" u="none" cap="none" strike="noStrike">
                <a:solidFill>
                  <a:srgbClr val="000000"/>
                </a:solidFill>
                <a:latin typeface="Arial"/>
                <a:ea typeface="Arial"/>
                <a:cs typeface="Arial"/>
                <a:sym typeface="Arial"/>
              </a:rPr>
              <a:t>8:00 AM</a:t>
            </a:r>
            <a:br>
              <a:rPr b="1" i="0" lang="en" sz="1000" u="none" cap="none" strike="noStrike">
                <a:solidFill>
                  <a:srgbClr val="000000"/>
                </a:solidFill>
                <a:latin typeface="Arial"/>
                <a:ea typeface="Arial"/>
                <a:cs typeface="Arial"/>
                <a:sym typeface="Arial"/>
              </a:rPr>
            </a:br>
            <a:endParaRPr b="1" i="0" sz="1000" u="none" cap="none" strike="noStrike">
              <a:solidFill>
                <a:srgbClr val="000000"/>
              </a:solidFill>
              <a:latin typeface="Arial"/>
              <a:ea typeface="Arial"/>
              <a:cs typeface="Arial"/>
              <a:sym typeface="Arial"/>
            </a:endParaRPr>
          </a:p>
          <a:p>
            <a:pPr indent="-292100" lvl="0" marL="457200" marR="0" rtl="0" algn="l">
              <a:lnSpc>
                <a:spcPct val="115000"/>
              </a:lnSpc>
              <a:spcBef>
                <a:spcPts val="0"/>
              </a:spcBef>
              <a:spcAft>
                <a:spcPts val="0"/>
              </a:spcAft>
              <a:buClr>
                <a:srgbClr val="000000"/>
              </a:buClr>
              <a:buSzPts val="1000"/>
              <a:buFont typeface="Arial"/>
              <a:buChar char="●"/>
            </a:pPr>
            <a:r>
              <a:rPr b="0" i="0" lang="en" sz="1000" u="none" cap="none" strike="noStrike">
                <a:solidFill>
                  <a:srgbClr val="000000"/>
                </a:solidFill>
                <a:latin typeface="Arial"/>
                <a:ea typeface="Arial"/>
                <a:cs typeface="Arial"/>
                <a:sym typeface="Arial"/>
              </a:rPr>
              <a:t>Cost: </a:t>
            </a:r>
            <a:r>
              <a:rPr b="1" i="0" lang="en" sz="1000" u="none" cap="none" strike="noStrike">
                <a:solidFill>
                  <a:srgbClr val="000000"/>
                </a:solidFill>
                <a:latin typeface="Arial"/>
                <a:ea typeface="Arial"/>
                <a:cs typeface="Arial"/>
                <a:sym typeface="Arial"/>
              </a:rPr>
              <a:t>£4 per session</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700"/>
              <a:buFont typeface="Arial"/>
              <a:buNone/>
            </a:pPr>
            <a:r>
              <a:t/>
            </a:r>
            <a:endParaRPr b="0" i="0" sz="1700" u="none" cap="none" strike="noStrike">
              <a:solidFill>
                <a:schemeClr val="dk2"/>
              </a:solidFill>
              <a:latin typeface="Source Code Pro"/>
              <a:ea typeface="Source Code Pro"/>
              <a:cs typeface="Source Code Pro"/>
              <a:sym typeface="Source Code Pro"/>
            </a:endParaRPr>
          </a:p>
        </p:txBody>
      </p:sp>
      <p:sp>
        <p:nvSpPr>
          <p:cNvPr id="86" name="Google Shape;86;p4"/>
          <p:cNvSpPr txBox="1"/>
          <p:nvPr/>
        </p:nvSpPr>
        <p:spPr>
          <a:xfrm>
            <a:off x="3680700" y="1520300"/>
            <a:ext cx="2394300" cy="1942800"/>
          </a:xfrm>
          <a:prstGeom prst="rect">
            <a:avLst/>
          </a:prstGeom>
          <a:solidFill>
            <a:srgbClr val="D9EAD3"/>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After School Club</a:t>
            </a:r>
            <a:endParaRPr b="1" i="0" sz="1400" u="sng" cap="none" strike="noStrike">
              <a:solidFill>
                <a:srgbClr val="000000"/>
              </a:solidFill>
              <a:latin typeface="Arial"/>
              <a:ea typeface="Arial"/>
              <a:cs typeface="Arial"/>
              <a:sym typeface="Arial"/>
            </a:endParaRPr>
          </a:p>
          <a:p>
            <a:pPr indent="-298450" lvl="0" marL="457200" marR="0" rtl="0" algn="l">
              <a:lnSpc>
                <a:spcPct val="115000"/>
              </a:lnSpc>
              <a:spcBef>
                <a:spcPts val="120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Available </a:t>
            </a:r>
            <a:r>
              <a:rPr b="1" i="0" lang="en" sz="1100" u="none" cap="none" strike="noStrike">
                <a:solidFill>
                  <a:srgbClr val="000000"/>
                </a:solidFill>
                <a:latin typeface="Arial"/>
                <a:ea typeface="Arial"/>
                <a:cs typeface="Arial"/>
                <a:sym typeface="Arial"/>
              </a:rPr>
              <a:t>Monday – Friday</a:t>
            </a:r>
            <a:br>
              <a:rPr b="1" i="0" lang="en" sz="1100" u="none" cap="none" strike="noStrike">
                <a:solidFill>
                  <a:srgbClr val="000000"/>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Until </a:t>
            </a:r>
            <a:r>
              <a:rPr b="1" i="0" lang="en" sz="1100" u="none" cap="none" strike="noStrike">
                <a:solidFill>
                  <a:srgbClr val="000000"/>
                </a:solidFill>
                <a:latin typeface="Arial"/>
                <a:ea typeface="Arial"/>
                <a:cs typeface="Arial"/>
                <a:sym typeface="Arial"/>
              </a:rPr>
              <a:t>5:00 PM</a:t>
            </a:r>
            <a:r>
              <a:rPr b="0" i="0" lang="en" sz="1100" u="none" cap="none" strike="noStrike">
                <a:solidFill>
                  <a:srgbClr val="000000"/>
                </a:solidFill>
                <a:latin typeface="Arial"/>
                <a:ea typeface="Arial"/>
                <a:cs typeface="Arial"/>
                <a:sym typeface="Arial"/>
              </a:rPr>
              <a:t> – </a:t>
            </a:r>
            <a:r>
              <a:rPr b="1" i="0" lang="en" sz="1100" u="none" cap="none" strike="noStrike">
                <a:solidFill>
                  <a:srgbClr val="000000"/>
                </a:solidFill>
                <a:latin typeface="Arial"/>
                <a:ea typeface="Arial"/>
                <a:cs typeface="Arial"/>
                <a:sym typeface="Arial"/>
              </a:rPr>
              <a:t>£6.75</a:t>
            </a:r>
            <a:br>
              <a:rPr b="1" i="0" lang="en" sz="1100" u="none" cap="none" strike="noStrike">
                <a:solidFill>
                  <a:srgbClr val="000000"/>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Char char="●"/>
            </a:pPr>
            <a:r>
              <a:rPr b="0" i="0" lang="en" sz="1100" u="none" cap="none" strike="noStrike">
                <a:solidFill>
                  <a:srgbClr val="000000"/>
                </a:solidFill>
                <a:latin typeface="Arial"/>
                <a:ea typeface="Arial"/>
                <a:cs typeface="Arial"/>
                <a:sym typeface="Arial"/>
              </a:rPr>
              <a:t>Until </a:t>
            </a:r>
            <a:r>
              <a:rPr b="1" i="0" lang="en" sz="1100" u="none" cap="none" strike="noStrike">
                <a:solidFill>
                  <a:srgbClr val="000000"/>
                </a:solidFill>
                <a:latin typeface="Arial"/>
                <a:ea typeface="Arial"/>
                <a:cs typeface="Arial"/>
                <a:sym typeface="Arial"/>
              </a:rPr>
              <a:t>5:30 PM</a:t>
            </a:r>
            <a:r>
              <a:rPr b="0" i="0" lang="en" sz="1100" u="none" cap="none" strike="noStrike">
                <a:solidFill>
                  <a:srgbClr val="000000"/>
                </a:solidFill>
                <a:latin typeface="Arial"/>
                <a:ea typeface="Arial"/>
                <a:cs typeface="Arial"/>
                <a:sym typeface="Arial"/>
              </a:rPr>
              <a:t> – </a:t>
            </a:r>
            <a:r>
              <a:rPr b="1" i="0" lang="en" sz="1100" u="none" cap="none" strike="noStrike">
                <a:solidFill>
                  <a:srgbClr val="000000"/>
                </a:solidFill>
                <a:latin typeface="Arial"/>
                <a:ea typeface="Arial"/>
                <a:cs typeface="Arial"/>
                <a:sym typeface="Arial"/>
              </a:rPr>
              <a:t>£10.00</a:t>
            </a:r>
            <a:br>
              <a:rPr b="1" i="0" lang="en" sz="1100" u="none" cap="none" strike="noStrike">
                <a:solidFill>
                  <a:srgbClr val="000000"/>
                </a:solidFill>
                <a:latin typeface="Arial"/>
                <a:ea typeface="Arial"/>
                <a:cs typeface="Arial"/>
                <a:sym typeface="Arial"/>
              </a:rPr>
            </a:br>
            <a:endParaRPr b="1" i="0" sz="1000" u="none" cap="none" strike="noStrike">
              <a:solidFill>
                <a:srgbClr val="000000"/>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Fridays close at 5:00 PM</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chemeClr val="dk2"/>
              </a:solidFill>
              <a:latin typeface="Source Code Pro"/>
              <a:ea typeface="Source Code Pro"/>
              <a:cs typeface="Source Code Pro"/>
              <a:sym typeface="Source Code Pro"/>
            </a:endParaRPr>
          </a:p>
        </p:txBody>
      </p:sp>
      <p:sp>
        <p:nvSpPr>
          <p:cNvPr id="87" name="Google Shape;87;p4"/>
          <p:cNvSpPr txBox="1"/>
          <p:nvPr/>
        </p:nvSpPr>
        <p:spPr>
          <a:xfrm>
            <a:off x="6400526" y="2893225"/>
            <a:ext cx="2238600" cy="7464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After School Activities</a:t>
            </a:r>
            <a:endParaRPr b="1" i="0" sz="1400" u="sng" cap="none" strike="noStrike">
              <a:solidFill>
                <a:srgbClr val="000000"/>
              </a:solidFill>
              <a:latin typeface="Arial"/>
              <a:ea typeface="Arial"/>
              <a:cs typeface="Arial"/>
              <a:sym typeface="Arial"/>
            </a:endParaRPr>
          </a:p>
          <a:p>
            <a:pPr indent="-298450" lvl="0" marL="457200" marR="0" rtl="0" algn="l">
              <a:lnSpc>
                <a:spcPct val="115000"/>
              </a:lnSpc>
              <a:spcBef>
                <a:spcPts val="1200"/>
              </a:spcBef>
              <a:spcAft>
                <a:spcPts val="0"/>
              </a:spcAft>
              <a:buClr>
                <a:srgbClr val="000000"/>
              </a:buClr>
              <a:buSzPts val="1100"/>
              <a:buFont typeface="Arial"/>
              <a:buChar char="●"/>
            </a:pPr>
            <a:r>
              <a:rPr b="1" i="0" lang="en" sz="1100" u="none" cap="none" strike="noStrike">
                <a:solidFill>
                  <a:srgbClr val="000000"/>
                </a:solidFill>
                <a:latin typeface="Arial"/>
                <a:ea typeface="Arial"/>
                <a:cs typeface="Arial"/>
                <a:sym typeface="Arial"/>
              </a:rPr>
              <a:t>Tuesday</a:t>
            </a:r>
            <a:r>
              <a:rPr b="0" i="0" lang="en" sz="1100" u="none" cap="none" strike="noStrike">
                <a:solidFill>
                  <a:srgbClr val="000000"/>
                </a:solidFill>
                <a:latin typeface="Arial"/>
                <a:ea typeface="Arial"/>
                <a:cs typeface="Arial"/>
                <a:sym typeface="Arial"/>
              </a:rPr>
              <a:t> – Football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2"/>
              </a:solidFill>
              <a:latin typeface="Source Code Pro"/>
              <a:ea typeface="Source Code Pro"/>
              <a:cs typeface="Source Code Pro"/>
              <a:sym typeface="Source Code Pro"/>
            </a:endParaRPr>
          </a:p>
        </p:txBody>
      </p:sp>
      <p:sp>
        <p:nvSpPr>
          <p:cNvPr id="88" name="Google Shape;88;p4"/>
          <p:cNvSpPr txBox="1"/>
          <p:nvPr/>
        </p:nvSpPr>
        <p:spPr>
          <a:xfrm>
            <a:off x="2283550" y="3824575"/>
            <a:ext cx="5114100" cy="746400"/>
          </a:xfrm>
          <a:prstGeom prst="rect">
            <a:avLst/>
          </a:prstGeom>
          <a:solidFill>
            <a:srgbClr val="EA9999"/>
          </a:solid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Important Notice:</a:t>
            </a:r>
            <a:br>
              <a:rPr b="1" i="0" lang="en" sz="1100" u="none" cap="none" strike="noStrike">
                <a:solidFill>
                  <a:srgbClr val="000000"/>
                </a:solidFill>
                <a:latin typeface="Arial"/>
                <a:ea typeface="Arial"/>
                <a:cs typeface="Arial"/>
                <a:sym typeface="Arial"/>
              </a:rPr>
            </a:br>
            <a:r>
              <a:rPr b="0" i="0" lang="en" sz="1100" u="none" cap="none" strike="noStrike">
                <a:solidFill>
                  <a:srgbClr val="000000"/>
                </a:solidFill>
                <a:latin typeface="Arial"/>
                <a:ea typeface="Arial"/>
                <a:cs typeface="Arial"/>
                <a:sym typeface="Arial"/>
              </a:rPr>
              <a:t> Any accounts with arrears of </a:t>
            </a:r>
            <a:r>
              <a:rPr b="1" i="0" lang="en" sz="1100" u="none" cap="none" strike="noStrike">
                <a:solidFill>
                  <a:srgbClr val="000000"/>
                </a:solidFill>
                <a:latin typeface="Arial"/>
                <a:ea typeface="Arial"/>
                <a:cs typeface="Arial"/>
                <a:sym typeface="Arial"/>
              </a:rPr>
              <a:t>£50 or more</a:t>
            </a:r>
            <a:r>
              <a:rPr b="0" i="0" lang="en" sz="1100" u="none" cap="none" strike="noStrike">
                <a:solidFill>
                  <a:srgbClr val="000000"/>
                </a:solidFill>
                <a:latin typeface="Arial"/>
                <a:ea typeface="Arial"/>
                <a:cs typeface="Arial"/>
                <a:sym typeface="Arial"/>
              </a:rPr>
              <a:t> will not be permitted to use the </a:t>
            </a:r>
            <a:r>
              <a:rPr b="1" i="0" lang="en" sz="1100" u="none" cap="none" strike="noStrike">
                <a:solidFill>
                  <a:srgbClr val="000000"/>
                </a:solidFill>
                <a:latin typeface="Arial"/>
                <a:ea typeface="Arial"/>
                <a:cs typeface="Arial"/>
                <a:sym typeface="Arial"/>
              </a:rPr>
              <a:t>Breakfast Club</a:t>
            </a:r>
            <a:r>
              <a:rPr b="0" i="0" lang="en" sz="1100" u="none" cap="none" strike="noStrike">
                <a:solidFill>
                  <a:srgbClr val="000000"/>
                </a:solidFill>
                <a:latin typeface="Arial"/>
                <a:ea typeface="Arial"/>
                <a:cs typeface="Arial"/>
                <a:sym typeface="Arial"/>
              </a:rPr>
              <a:t> or </a:t>
            </a:r>
            <a:r>
              <a:rPr b="1" i="0" lang="en" sz="1100" u="none" cap="none" strike="noStrike">
                <a:solidFill>
                  <a:srgbClr val="000000"/>
                </a:solidFill>
                <a:latin typeface="Arial"/>
                <a:ea typeface="Arial"/>
                <a:cs typeface="Arial"/>
                <a:sym typeface="Arial"/>
              </a:rPr>
              <a:t>After School Clubs</a:t>
            </a:r>
            <a:r>
              <a:rPr b="0" i="0" lang="en" sz="1100" u="none" cap="none" strike="noStrike">
                <a:solidFill>
                  <a:srgbClr val="000000"/>
                </a:solidFill>
                <a:latin typeface="Arial"/>
                <a:ea typeface="Arial"/>
                <a:cs typeface="Arial"/>
                <a:sym typeface="Arial"/>
              </a:rPr>
              <a:t> until the balance is cleared.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chemeClr val="dk2"/>
              </a:solidFill>
              <a:latin typeface="Source Code Pro"/>
              <a:ea typeface="Source Code Pro"/>
              <a:cs typeface="Source Code Pro"/>
              <a:sym typeface="Source Code Pro"/>
            </a:endParaRPr>
          </a:p>
        </p:txBody>
      </p:sp>
      <p:pic>
        <p:nvPicPr>
          <p:cNvPr id="89" name="Google Shape;89;p4"/>
          <p:cNvPicPr preferRelativeResize="0"/>
          <p:nvPr/>
        </p:nvPicPr>
        <p:blipFill rotWithShape="1">
          <a:blip r:embed="rId3">
            <a:alphaModFix/>
          </a:blip>
          <a:srcRect b="15499" l="2780" r="0" t="9760"/>
          <a:stretch/>
        </p:blipFill>
        <p:spPr>
          <a:xfrm>
            <a:off x="6569775" y="1446125"/>
            <a:ext cx="2034663" cy="1262150"/>
          </a:xfrm>
          <a:prstGeom prst="rect">
            <a:avLst/>
          </a:prstGeom>
          <a:noFill/>
          <a:ln>
            <a:noFill/>
          </a:ln>
        </p:spPr>
      </p:pic>
      <p:pic>
        <p:nvPicPr>
          <p:cNvPr id="90" name="Google Shape;90;p4"/>
          <p:cNvPicPr preferRelativeResize="0"/>
          <p:nvPr/>
        </p:nvPicPr>
        <p:blipFill rotWithShape="1">
          <a:blip r:embed="rId4">
            <a:alphaModFix/>
          </a:blip>
          <a:srcRect b="0" l="0" r="0" t="0"/>
          <a:stretch/>
        </p:blipFill>
        <p:spPr>
          <a:xfrm>
            <a:off x="7594225" y="3765450"/>
            <a:ext cx="1177824" cy="1177824"/>
          </a:xfrm>
          <a:prstGeom prst="rect">
            <a:avLst/>
          </a:prstGeom>
          <a:noFill/>
          <a:ln>
            <a:noFill/>
          </a:ln>
        </p:spPr>
      </p:pic>
      <p:pic>
        <p:nvPicPr>
          <p:cNvPr id="91" name="Google Shape;91;p4"/>
          <p:cNvPicPr preferRelativeResize="0"/>
          <p:nvPr/>
        </p:nvPicPr>
        <p:blipFill rotWithShape="1">
          <a:blip r:embed="rId5">
            <a:alphaModFix/>
          </a:blip>
          <a:srcRect b="0" l="0" r="0" t="0"/>
          <a:stretch/>
        </p:blipFill>
        <p:spPr>
          <a:xfrm>
            <a:off x="3816187" y="110350"/>
            <a:ext cx="1524025" cy="1262151"/>
          </a:xfrm>
          <a:prstGeom prst="rect">
            <a:avLst/>
          </a:prstGeom>
          <a:noFill/>
          <a:ln>
            <a:noFill/>
          </a:ln>
        </p:spPr>
      </p:pic>
      <p:pic>
        <p:nvPicPr>
          <p:cNvPr id="92" name="Google Shape;92;p4"/>
          <p:cNvPicPr preferRelativeResize="0"/>
          <p:nvPr/>
        </p:nvPicPr>
        <p:blipFill rotWithShape="1">
          <a:blip r:embed="rId6">
            <a:alphaModFix/>
          </a:blip>
          <a:srcRect b="0" l="0" r="0" t="0"/>
          <a:stretch/>
        </p:blipFill>
        <p:spPr>
          <a:xfrm>
            <a:off x="127575" y="3702450"/>
            <a:ext cx="1868078" cy="1144751"/>
          </a:xfrm>
          <a:prstGeom prst="rect">
            <a:avLst/>
          </a:prstGeom>
          <a:noFill/>
          <a:ln>
            <a:noFill/>
          </a:ln>
        </p:spPr>
      </p:pic>
      <p:pic>
        <p:nvPicPr>
          <p:cNvPr id="93" name="Google Shape;93;p4"/>
          <p:cNvPicPr preferRelativeResize="0"/>
          <p:nvPr/>
        </p:nvPicPr>
        <p:blipFill rotWithShape="1">
          <a:blip r:embed="rId7">
            <a:alphaModFix/>
          </a:blip>
          <a:srcRect b="0" l="0" r="0" t="0"/>
          <a:stretch/>
        </p:blipFill>
        <p:spPr>
          <a:xfrm>
            <a:off x="1161225" y="1940670"/>
            <a:ext cx="1279129" cy="1262150"/>
          </a:xfrm>
          <a:prstGeom prst="rect">
            <a:avLst/>
          </a:prstGeom>
          <a:noFill/>
          <a:ln>
            <a:noFill/>
          </a:ln>
        </p:spPr>
      </p:pic>
      <p:sp>
        <p:nvSpPr>
          <p:cNvPr id="94" name="Google Shape;94;p4"/>
          <p:cNvSpPr txBox="1"/>
          <p:nvPr/>
        </p:nvSpPr>
        <p:spPr>
          <a:xfrm>
            <a:off x="5801225" y="206925"/>
            <a:ext cx="3281100" cy="901500"/>
          </a:xfrm>
          <a:prstGeom prst="rect">
            <a:avLst/>
          </a:prstGeom>
          <a:solidFill>
            <a:srgbClr val="EA9999"/>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sng" cap="none" strike="noStrike">
                <a:solidFill>
                  <a:srgbClr val="000000"/>
                </a:solidFill>
                <a:latin typeface="Arial"/>
                <a:ea typeface="Arial"/>
                <a:cs typeface="Arial"/>
                <a:sym typeface="Arial"/>
              </a:rPr>
              <a:t>Booking Information:</a:t>
            </a:r>
            <a:endParaRPr b="1" i="0" sz="14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All bookings should be made via </a:t>
            </a:r>
            <a:r>
              <a:rPr b="1" i="0" lang="en" sz="1100" u="none" cap="none" strike="noStrike">
                <a:solidFill>
                  <a:srgbClr val="000000"/>
                </a:solidFill>
                <a:latin typeface="Arial"/>
                <a:ea typeface="Arial"/>
                <a:cs typeface="Arial"/>
                <a:sym typeface="Arial"/>
              </a:rPr>
              <a:t>ParentPay</a:t>
            </a:r>
            <a:r>
              <a:rPr b="0" i="0" lang="en" sz="1100" u="none" cap="none" strike="noStrike">
                <a:solidFill>
                  <a:srgbClr val="000000"/>
                </a:solidFill>
                <a:latin typeface="Arial"/>
                <a:ea typeface="Arial"/>
                <a:cs typeface="Arial"/>
                <a:sym typeface="Arial"/>
              </a:rPr>
              <a:t> prior to the session. For any last-minute bookings, please call the </a:t>
            </a:r>
            <a:r>
              <a:rPr b="1" i="0" lang="en" sz="1100" u="none" cap="none" strike="noStrike">
                <a:solidFill>
                  <a:srgbClr val="000000"/>
                </a:solidFill>
                <a:latin typeface="Arial"/>
                <a:ea typeface="Arial"/>
                <a:cs typeface="Arial"/>
                <a:sym typeface="Arial"/>
              </a:rPr>
              <a:t>school office</a:t>
            </a:r>
            <a:r>
              <a:rPr b="0" i="0" lang="en" sz="1100" u="none" cap="none" strike="noStrike">
                <a:solidFill>
                  <a:srgbClr val="000000"/>
                </a:solidFill>
                <a:latin typeface="Arial"/>
                <a:ea typeface="Arial"/>
                <a:cs typeface="Arial"/>
                <a:sym typeface="Arial"/>
              </a:rPr>
              <a:t>.</a:t>
            </a:r>
            <a:endParaRPr b="0" i="0" sz="1000" u="none" cap="none" strike="noStrike">
              <a:solidFill>
                <a:schemeClr val="dk2"/>
              </a:solidFill>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36e7cb1cf5c_0_0"/>
          <p:cNvSpPr txBox="1"/>
          <p:nvPr>
            <p:ph type="title"/>
          </p:nvPr>
        </p:nvSpPr>
        <p:spPr>
          <a:xfrm>
            <a:off x="311700" y="292850"/>
            <a:ext cx="8520600" cy="801000"/>
          </a:xfrm>
          <a:prstGeom prst="rect">
            <a:avLst/>
          </a:prstGeom>
          <a:noFill/>
          <a:ln cap="flat" cmpd="sng" w="9525">
            <a:solidFill>
              <a:srgbClr val="0000FF"/>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38761D"/>
                </a:solidFill>
              </a:rPr>
              <a:t>Breakfast and afterschool club activities</a:t>
            </a:r>
            <a:endParaRPr>
              <a:solidFill>
                <a:srgbClr val="38761D"/>
              </a:solidFill>
            </a:endParaRPr>
          </a:p>
        </p:txBody>
      </p:sp>
      <p:sp>
        <p:nvSpPr>
          <p:cNvPr id="100" name="Google Shape;100;g36e7cb1cf5c_0_0"/>
          <p:cNvSpPr txBox="1"/>
          <p:nvPr>
            <p:ph idx="1" type="body"/>
          </p:nvPr>
        </p:nvSpPr>
        <p:spPr>
          <a:xfrm>
            <a:off x="311700" y="1056775"/>
            <a:ext cx="8520600" cy="3857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p:txBody>
      </p:sp>
      <p:pic>
        <p:nvPicPr>
          <p:cNvPr id="101" name="Google Shape;101;g36e7cb1cf5c_0_0" title="image.png"/>
          <p:cNvPicPr preferRelativeResize="0"/>
          <p:nvPr/>
        </p:nvPicPr>
        <p:blipFill rotWithShape="1">
          <a:blip r:embed="rId3">
            <a:alphaModFix/>
          </a:blip>
          <a:srcRect b="0" l="0" r="0" t="0"/>
          <a:stretch/>
        </p:blipFill>
        <p:spPr>
          <a:xfrm>
            <a:off x="399075" y="1093850"/>
            <a:ext cx="8299050" cy="377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39c6a63231b_0_1"/>
          <p:cNvSpPr txBox="1"/>
          <p:nvPr/>
        </p:nvSpPr>
        <p:spPr>
          <a:xfrm>
            <a:off x="4434575" y="1358550"/>
            <a:ext cx="4093500" cy="193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Source Code Pro"/>
              <a:ea typeface="Source Code Pro"/>
              <a:cs typeface="Source Code Pro"/>
              <a:sym typeface="Source Code Pro"/>
            </a:endParaRPr>
          </a:p>
        </p:txBody>
      </p:sp>
      <p:sp>
        <p:nvSpPr>
          <p:cNvPr id="107" name="Google Shape;107;g39c6a63231b_0_1"/>
          <p:cNvSpPr txBox="1"/>
          <p:nvPr/>
        </p:nvSpPr>
        <p:spPr>
          <a:xfrm>
            <a:off x="346200" y="314575"/>
            <a:ext cx="3470400" cy="471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A Big Thank You to everyone who attended our Christmas Fayre last Friday.  You all helped raise an incredible £420.00 for our lovely school.</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Well done to our raffle winners. If you were a winner you will have been notified and have received your prizes.</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Thank you to everybody who helped to make the Fayre a success. Those who ran games, helped to set up, donated prizes, made cakes, made things to sell and also to those who helped clear up at the end!  I am so grateful to you all.</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Wishing you all a Happy and Safe Christmas break.</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Susi Mariadas</a:t>
            </a:r>
            <a:endParaRPr b="1" i="0" sz="1200" u="none" cap="none" strike="noStrike">
              <a:solidFill>
                <a:schemeClr val="dk2"/>
              </a:solidFill>
              <a:latin typeface="Handlee"/>
              <a:ea typeface="Handlee"/>
              <a:cs typeface="Handlee"/>
              <a:sym typeface="Handlee"/>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2"/>
                </a:solidFill>
                <a:latin typeface="Handlee"/>
                <a:ea typeface="Handlee"/>
                <a:cs typeface="Handlee"/>
                <a:sym typeface="Handlee"/>
              </a:rPr>
              <a:t>Chair of The Friends</a:t>
            </a:r>
            <a:endParaRPr b="1" i="0" sz="1200" u="none" cap="none" strike="noStrike">
              <a:solidFill>
                <a:schemeClr val="dk2"/>
              </a:solidFill>
              <a:latin typeface="Handlee"/>
              <a:ea typeface="Handlee"/>
              <a:cs typeface="Handlee"/>
              <a:sym typeface="Handlee"/>
            </a:endParaRPr>
          </a:p>
        </p:txBody>
      </p:sp>
      <p:pic>
        <p:nvPicPr>
          <p:cNvPr id="108" name="Google Shape;108;g39c6a63231b_0_1"/>
          <p:cNvPicPr preferRelativeResize="0"/>
          <p:nvPr/>
        </p:nvPicPr>
        <p:blipFill rotWithShape="1">
          <a:blip r:embed="rId3">
            <a:alphaModFix/>
          </a:blip>
          <a:srcRect b="0" l="0" r="0" t="0"/>
          <a:stretch/>
        </p:blipFill>
        <p:spPr>
          <a:xfrm rot="717455">
            <a:off x="4920950" y="268000"/>
            <a:ext cx="1794201" cy="2159626"/>
          </a:xfrm>
          <a:prstGeom prst="rect">
            <a:avLst/>
          </a:prstGeom>
          <a:noFill/>
          <a:ln>
            <a:noFill/>
          </a:ln>
        </p:spPr>
      </p:pic>
      <p:pic>
        <p:nvPicPr>
          <p:cNvPr id="109" name="Google Shape;109;g39c6a63231b_0_1"/>
          <p:cNvPicPr preferRelativeResize="0"/>
          <p:nvPr/>
        </p:nvPicPr>
        <p:blipFill rotWithShape="1">
          <a:blip r:embed="rId4">
            <a:alphaModFix/>
          </a:blip>
          <a:srcRect b="0" l="0" r="0" t="0"/>
          <a:stretch/>
        </p:blipFill>
        <p:spPr>
          <a:xfrm>
            <a:off x="4269500" y="1689475"/>
            <a:ext cx="1502850" cy="2111826"/>
          </a:xfrm>
          <a:prstGeom prst="rect">
            <a:avLst/>
          </a:prstGeom>
          <a:noFill/>
          <a:ln>
            <a:noFill/>
          </a:ln>
        </p:spPr>
      </p:pic>
      <p:pic>
        <p:nvPicPr>
          <p:cNvPr id="110" name="Google Shape;110;g39c6a63231b_0_1"/>
          <p:cNvPicPr preferRelativeResize="0"/>
          <p:nvPr/>
        </p:nvPicPr>
        <p:blipFill rotWithShape="1">
          <a:blip r:embed="rId5">
            <a:alphaModFix/>
          </a:blip>
          <a:srcRect b="0" l="0" r="0" t="0"/>
          <a:stretch/>
        </p:blipFill>
        <p:spPr>
          <a:xfrm>
            <a:off x="5772350" y="1524450"/>
            <a:ext cx="2055525" cy="2299550"/>
          </a:xfrm>
          <a:prstGeom prst="rect">
            <a:avLst/>
          </a:prstGeom>
          <a:noFill/>
          <a:ln>
            <a:noFill/>
          </a:ln>
        </p:spPr>
      </p:pic>
      <p:pic>
        <p:nvPicPr>
          <p:cNvPr id="111" name="Google Shape;111;g39c6a63231b_0_1"/>
          <p:cNvPicPr preferRelativeResize="0"/>
          <p:nvPr/>
        </p:nvPicPr>
        <p:blipFill rotWithShape="1">
          <a:blip r:embed="rId6">
            <a:alphaModFix/>
          </a:blip>
          <a:srcRect b="0" l="0" r="0" t="0"/>
          <a:stretch/>
        </p:blipFill>
        <p:spPr>
          <a:xfrm>
            <a:off x="6617050" y="262825"/>
            <a:ext cx="1805150" cy="1642525"/>
          </a:xfrm>
          <a:prstGeom prst="rect">
            <a:avLst/>
          </a:prstGeom>
          <a:noFill/>
          <a:ln>
            <a:noFill/>
          </a:ln>
        </p:spPr>
      </p:pic>
      <p:pic>
        <p:nvPicPr>
          <p:cNvPr id="112" name="Google Shape;112;g39c6a63231b_0_1"/>
          <p:cNvPicPr preferRelativeResize="0"/>
          <p:nvPr/>
        </p:nvPicPr>
        <p:blipFill rotWithShape="1">
          <a:blip r:embed="rId7">
            <a:alphaModFix/>
          </a:blip>
          <a:srcRect b="0" l="0" r="0" t="0"/>
          <a:stretch/>
        </p:blipFill>
        <p:spPr>
          <a:xfrm>
            <a:off x="7410775" y="1905350"/>
            <a:ext cx="1627900" cy="3163026"/>
          </a:xfrm>
          <a:prstGeom prst="rect">
            <a:avLst/>
          </a:prstGeom>
          <a:noFill/>
          <a:ln>
            <a:noFill/>
          </a:ln>
        </p:spPr>
      </p:pic>
      <p:pic>
        <p:nvPicPr>
          <p:cNvPr id="113" name="Google Shape;113;g39c6a63231b_0_1"/>
          <p:cNvPicPr preferRelativeResize="0"/>
          <p:nvPr/>
        </p:nvPicPr>
        <p:blipFill rotWithShape="1">
          <a:blip r:embed="rId8">
            <a:alphaModFix/>
          </a:blip>
          <a:srcRect b="0" l="0" r="0" t="0"/>
          <a:stretch/>
        </p:blipFill>
        <p:spPr>
          <a:xfrm>
            <a:off x="5700425" y="3538500"/>
            <a:ext cx="1805150" cy="14329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9"/>
          <p:cNvSpPr txBox="1"/>
          <p:nvPr/>
        </p:nvSpPr>
        <p:spPr>
          <a:xfrm>
            <a:off x="110800" y="3989125"/>
            <a:ext cx="4208400" cy="128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600" u="none" cap="none" strike="noStrike">
                <a:solidFill>
                  <a:srgbClr val="FF0000"/>
                </a:solidFill>
                <a:latin typeface="Calibri"/>
                <a:ea typeface="Calibri"/>
                <a:cs typeface="Calibri"/>
                <a:sym typeface="Calibri"/>
              </a:rPr>
              <a:t>           </a:t>
            </a:r>
            <a:r>
              <a:rPr b="1" i="0" lang="en" sz="1600" u="sng" cap="none" strike="noStrike">
                <a:solidFill>
                  <a:srgbClr val="FF0000"/>
                </a:solidFill>
                <a:latin typeface="Calibri"/>
                <a:ea typeface="Calibri"/>
                <a:cs typeface="Calibri"/>
                <a:sym typeface="Calibri"/>
              </a:rPr>
              <a:t>Important Notices &amp; Reminders</a:t>
            </a:r>
            <a:endParaRPr b="1" i="0" sz="1600" u="sng"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600" u="sng"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0000"/>
                </a:solidFill>
                <a:latin typeface="Calibri"/>
                <a:ea typeface="Calibri"/>
                <a:cs typeface="Calibri"/>
                <a:sym typeface="Calibri"/>
              </a:rPr>
              <a:t>If your child is late for morning registration, arriving late at school after 9am, please ensure you or their accompanying adult reports to the school office to ensure that they are registered.</a:t>
            </a:r>
            <a:endParaRPr b="1" i="0" sz="11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500" u="none" cap="none" strike="noStrike">
              <a:solidFill>
                <a:srgbClr val="000000"/>
              </a:solidFill>
              <a:latin typeface="Arial"/>
              <a:ea typeface="Arial"/>
              <a:cs typeface="Arial"/>
              <a:sym typeface="Arial"/>
            </a:endParaRPr>
          </a:p>
        </p:txBody>
      </p:sp>
      <p:graphicFrame>
        <p:nvGraphicFramePr>
          <p:cNvPr id="119" name="Google Shape;119;p9"/>
          <p:cNvGraphicFramePr/>
          <p:nvPr/>
        </p:nvGraphicFramePr>
        <p:xfrm>
          <a:off x="295550" y="1226500"/>
          <a:ext cx="3000000" cy="3000000"/>
        </p:xfrm>
        <a:graphic>
          <a:graphicData uri="http://schemas.openxmlformats.org/drawingml/2006/table">
            <a:tbl>
              <a:tblPr>
                <a:noFill/>
                <a:tableStyleId>{710152B2-35B1-4199-8923-C2532D614EBD}</a:tableStyleId>
              </a:tblPr>
              <a:tblGrid>
                <a:gridCol w="1811750"/>
                <a:gridCol w="1811750"/>
              </a:tblGrid>
              <a:tr h="552525">
                <a:tc gridSpan="2">
                  <a:txBody>
                    <a:bodyPr/>
                    <a:lstStyle/>
                    <a:p>
                      <a:pPr indent="0" lvl="0" marL="0" marR="0" rtl="0" algn="ctr">
                        <a:lnSpc>
                          <a:spcPct val="100000"/>
                        </a:lnSpc>
                        <a:spcBef>
                          <a:spcPts val="0"/>
                        </a:spcBef>
                        <a:spcAft>
                          <a:spcPts val="0"/>
                        </a:spcAft>
                        <a:buClr>
                          <a:srgbClr val="000000"/>
                        </a:buClr>
                        <a:buSzPts val="1400"/>
                        <a:buFont typeface="Arial"/>
                        <a:buNone/>
                      </a:pPr>
                      <a:r>
                        <a:rPr b="1" lang="en" sz="2000" u="sng" cap="none" strike="noStrike">
                          <a:solidFill>
                            <a:srgbClr val="FF9900"/>
                          </a:solidFill>
                          <a:highlight>
                            <a:schemeClr val="lt1"/>
                          </a:highlight>
                        </a:rPr>
                        <a:t>Attendance December</a:t>
                      </a:r>
                      <a:endParaRPr sz="2000" u="none" cap="none" strike="noStrike">
                        <a:solidFill>
                          <a:srgbClr val="FF9900"/>
                        </a:solidFill>
                        <a:highlight>
                          <a:schemeClr val="lt1"/>
                        </a:highlight>
                      </a:endParaRPr>
                    </a:p>
                  </a:txBody>
                  <a:tcPr marT="91425" marB="91425" marR="91425" marL="91425"/>
                </a:tc>
                <a:tc hMerge="1"/>
              </a:tr>
              <a:tr h="552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highlight>
                            <a:srgbClr val="FFFFFF"/>
                          </a:highlight>
                        </a:rPr>
                        <a:t> 80.00%</a:t>
                      </a:r>
                      <a:endParaRPr sz="1400" u="none" cap="none" strike="noStrike">
                        <a:highlight>
                          <a:srgbClr val="FFFFFF"/>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52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highlight>
                            <a:srgbClr val="FFFFFF"/>
                          </a:highlight>
                        </a:rPr>
                        <a:t> 90.00%</a:t>
                      </a:r>
                      <a:endParaRPr sz="1400" u="none" cap="none" strike="noStrike">
                        <a:highlight>
                          <a:srgbClr val="FFFFFF"/>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52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highlight>
                            <a:srgbClr val="FFFFFF"/>
                          </a:highlight>
                        </a:rPr>
                        <a:t> 88.80%</a:t>
                      </a:r>
                      <a:endParaRPr sz="1400" u="none" cap="none" strike="noStrike">
                        <a:highlight>
                          <a:srgbClr val="FFFFFF"/>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52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highlight>
                            <a:srgbClr val="FFFFFF"/>
                          </a:highlight>
                        </a:rPr>
                        <a:t>  94.09%</a:t>
                      </a:r>
                      <a:endParaRPr sz="1400" u="none" cap="none" strike="noStrike">
                        <a:highlight>
                          <a:srgbClr val="FFFFFF"/>
                        </a:highlight>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descr="A picture containing diagram&#10;&#10;Description automatically generated" id="120" name="Google Shape;120;p9"/>
          <p:cNvPicPr preferRelativeResize="0"/>
          <p:nvPr/>
        </p:nvPicPr>
        <p:blipFill rotWithShape="1">
          <a:blip r:embed="rId3">
            <a:alphaModFix/>
          </a:blip>
          <a:srcRect b="0" l="0" r="0" t="0"/>
          <a:stretch/>
        </p:blipFill>
        <p:spPr>
          <a:xfrm>
            <a:off x="916500" y="1825148"/>
            <a:ext cx="483525" cy="435075"/>
          </a:xfrm>
          <a:prstGeom prst="rect">
            <a:avLst/>
          </a:prstGeom>
          <a:noFill/>
          <a:ln>
            <a:noFill/>
          </a:ln>
        </p:spPr>
      </p:pic>
      <p:pic>
        <p:nvPicPr>
          <p:cNvPr descr="A picture containing clipart&#10;&#10;Description automatically generated" id="121" name="Google Shape;121;p9"/>
          <p:cNvPicPr preferRelativeResize="0"/>
          <p:nvPr/>
        </p:nvPicPr>
        <p:blipFill rotWithShape="1">
          <a:blip r:embed="rId4">
            <a:alphaModFix/>
          </a:blip>
          <a:srcRect b="0" l="0" r="0" t="0"/>
          <a:stretch/>
        </p:blipFill>
        <p:spPr>
          <a:xfrm>
            <a:off x="868500" y="2403062"/>
            <a:ext cx="579525" cy="378653"/>
          </a:xfrm>
          <a:prstGeom prst="rect">
            <a:avLst/>
          </a:prstGeom>
          <a:noFill/>
          <a:ln>
            <a:noFill/>
          </a:ln>
        </p:spPr>
      </p:pic>
      <p:pic>
        <p:nvPicPr>
          <p:cNvPr descr="A picture containing text, transport, wheel&#10;&#10;Description automatically generated" id="122" name="Google Shape;122;p9"/>
          <p:cNvPicPr preferRelativeResize="0"/>
          <p:nvPr/>
        </p:nvPicPr>
        <p:blipFill rotWithShape="1">
          <a:blip r:embed="rId5">
            <a:alphaModFix/>
          </a:blip>
          <a:srcRect b="0" l="0" r="0" t="0"/>
          <a:stretch/>
        </p:blipFill>
        <p:spPr>
          <a:xfrm>
            <a:off x="946800" y="2936637"/>
            <a:ext cx="422920" cy="378675"/>
          </a:xfrm>
          <a:prstGeom prst="rect">
            <a:avLst/>
          </a:prstGeom>
          <a:noFill/>
          <a:ln>
            <a:noFill/>
          </a:ln>
        </p:spPr>
      </p:pic>
      <p:pic>
        <p:nvPicPr>
          <p:cNvPr descr="A picture containing text, clipart&#10;&#10;Description automatically generated" id="123" name="Google Shape;123;p9"/>
          <p:cNvPicPr preferRelativeResize="0"/>
          <p:nvPr/>
        </p:nvPicPr>
        <p:blipFill rotWithShape="1">
          <a:blip r:embed="rId6">
            <a:alphaModFix/>
          </a:blip>
          <a:srcRect b="0" l="0" r="0" t="0"/>
          <a:stretch/>
        </p:blipFill>
        <p:spPr>
          <a:xfrm>
            <a:off x="946800" y="3558951"/>
            <a:ext cx="422925" cy="378700"/>
          </a:xfrm>
          <a:prstGeom prst="rect">
            <a:avLst/>
          </a:prstGeom>
          <a:noFill/>
          <a:ln>
            <a:noFill/>
          </a:ln>
        </p:spPr>
      </p:pic>
      <p:pic>
        <p:nvPicPr>
          <p:cNvPr id="124" name="Google Shape;124;p9" title="Attendance.PNG"/>
          <p:cNvPicPr preferRelativeResize="0"/>
          <p:nvPr/>
        </p:nvPicPr>
        <p:blipFill rotWithShape="1">
          <a:blip r:embed="rId7">
            <a:alphaModFix/>
          </a:blip>
          <a:srcRect b="0" l="0" r="0" t="0"/>
          <a:stretch/>
        </p:blipFill>
        <p:spPr>
          <a:xfrm>
            <a:off x="4227125" y="1150050"/>
            <a:ext cx="4825725" cy="3882599"/>
          </a:xfrm>
          <a:prstGeom prst="rect">
            <a:avLst/>
          </a:prstGeom>
          <a:noFill/>
          <a:ln>
            <a:noFill/>
          </a:ln>
        </p:spPr>
      </p:pic>
      <p:pic>
        <p:nvPicPr>
          <p:cNvPr id="125" name="Google Shape;125;p9" title="Attendance.PNG 1.PNG"/>
          <p:cNvPicPr preferRelativeResize="0"/>
          <p:nvPr/>
        </p:nvPicPr>
        <p:blipFill rotWithShape="1">
          <a:blip r:embed="rId8">
            <a:alphaModFix/>
          </a:blip>
          <a:srcRect b="0" l="0" r="0" t="0"/>
          <a:stretch/>
        </p:blipFill>
        <p:spPr>
          <a:xfrm>
            <a:off x="711225" y="12200"/>
            <a:ext cx="7787375" cy="1088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g2fe82ea3d14_1_0"/>
          <p:cNvPicPr preferRelativeResize="0"/>
          <p:nvPr/>
        </p:nvPicPr>
        <p:blipFill rotWithShape="1">
          <a:blip r:embed="rId3">
            <a:alphaModFix/>
          </a:blip>
          <a:srcRect b="0" l="0" r="0" t="0"/>
          <a:stretch/>
        </p:blipFill>
        <p:spPr>
          <a:xfrm>
            <a:off x="152400" y="81375"/>
            <a:ext cx="8873150" cy="4909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graphicFrame>
        <p:nvGraphicFramePr>
          <p:cNvPr id="135" name="Google Shape;135;g2ede877f496_0_1"/>
          <p:cNvGraphicFramePr/>
          <p:nvPr/>
        </p:nvGraphicFramePr>
        <p:xfrm>
          <a:off x="0" y="0"/>
          <a:ext cx="3000000" cy="3000000"/>
        </p:xfrm>
        <a:graphic>
          <a:graphicData uri="http://schemas.openxmlformats.org/drawingml/2006/table">
            <a:tbl>
              <a:tblPr>
                <a:noFill/>
                <a:tableStyleId>{710152B2-35B1-4199-8923-C2532D614EBD}</a:tableStyleId>
              </a:tblPr>
              <a:tblGrid>
                <a:gridCol w="992550"/>
                <a:gridCol w="3234775"/>
                <a:gridCol w="928525"/>
                <a:gridCol w="3561025"/>
              </a:tblGrid>
              <a:tr h="5364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19.12.25</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Break up for Christmas Holidays</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13.02.26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Break up for Half Term</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563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05.01.26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Back to School</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23.02.26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Non Pupil Day</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386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05.01.26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Swimming starts for St Teresa class</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51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06.01.26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1:30 - 2:30 - Epiphany Mass in the school Hall - Everyone Welcome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503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14.01.26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Year 1 and 2 NAC - Sports Festival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017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20.01.26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PE Impact Day - NAC in school to work with all classes</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112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30.01.26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Great Athletes Assembly</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112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11.02.26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KS1 SEND Festival at NAC</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773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12.02.26</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St Oscar parents in for the Big Question</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6"/>
          <p:cNvSpPr/>
          <p:nvPr/>
        </p:nvSpPr>
        <p:spPr>
          <a:xfrm>
            <a:off x="3964100" y="66600"/>
            <a:ext cx="2684100" cy="1827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141" name="Google Shape;141;p16"/>
          <p:cNvSpPr txBox="1"/>
          <p:nvPr>
            <p:ph type="title"/>
          </p:nvPr>
        </p:nvSpPr>
        <p:spPr>
          <a:xfrm>
            <a:off x="3964100" y="912000"/>
            <a:ext cx="2684100" cy="57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sz="3580">
                <a:solidFill>
                  <a:srgbClr val="0000FF"/>
                </a:solidFill>
              </a:rPr>
              <a:t>          Book Recommendations</a:t>
            </a:r>
            <a:endParaRPr sz="3580">
              <a:solidFill>
                <a:srgbClr val="0000FF"/>
              </a:solidFill>
            </a:endParaRPr>
          </a:p>
        </p:txBody>
      </p:sp>
      <p:sp>
        <p:nvSpPr>
          <p:cNvPr id="142" name="Google Shape;142;p16"/>
          <p:cNvSpPr txBox="1"/>
          <p:nvPr/>
        </p:nvSpPr>
        <p:spPr>
          <a:xfrm>
            <a:off x="2352500" y="2865725"/>
            <a:ext cx="1915500" cy="23472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800"/>
              </a:spcBef>
              <a:spcAft>
                <a:spcPts val="2100"/>
              </a:spcAft>
              <a:buClr>
                <a:srgbClr val="000000"/>
              </a:buClr>
              <a:buSzPts val="1700"/>
              <a:buFont typeface="Arial"/>
              <a:buNone/>
            </a:pPr>
            <a:r>
              <a:rPr b="1" i="0" lang="en" sz="1900" u="none" cap="none" strike="noStrike">
                <a:solidFill>
                  <a:srgbClr val="0000FF"/>
                </a:solidFill>
                <a:highlight>
                  <a:srgbClr val="FFFFFF"/>
                </a:highlight>
                <a:latin typeface="Arial"/>
                <a:ea typeface="Arial"/>
                <a:cs typeface="Arial"/>
                <a:sym typeface="Arial"/>
              </a:rPr>
              <a:t>"Books are a uniquely portable magic."</a:t>
            </a:r>
            <a:r>
              <a:rPr b="0" i="1" lang="en" sz="2400" u="none" cap="none" strike="noStrike">
                <a:solidFill>
                  <a:srgbClr val="0000FF"/>
                </a:solidFill>
                <a:highlight>
                  <a:srgbClr val="FFFFFF"/>
                </a:highlight>
                <a:latin typeface="Arial"/>
                <a:ea typeface="Arial"/>
                <a:cs typeface="Arial"/>
                <a:sym typeface="Arial"/>
              </a:rPr>
              <a:t>- </a:t>
            </a:r>
            <a:r>
              <a:rPr b="0" i="0" lang="en" sz="1900" u="none" cap="none" strike="noStrike">
                <a:solidFill>
                  <a:srgbClr val="FF0000"/>
                </a:solidFill>
                <a:highlight>
                  <a:srgbClr val="FFFFFF"/>
                </a:highlight>
                <a:latin typeface="Arial"/>
                <a:ea typeface="Arial"/>
                <a:cs typeface="Arial"/>
                <a:sym typeface="Arial"/>
              </a:rPr>
              <a:t>Stephen King </a:t>
            </a:r>
            <a:endParaRPr b="0" i="1" sz="2400" u="none" cap="none" strike="noStrike">
              <a:solidFill>
                <a:srgbClr val="FF0000"/>
              </a:solidFill>
              <a:highlight>
                <a:srgbClr val="FFFFFF"/>
              </a:highlight>
              <a:latin typeface="Arial"/>
              <a:ea typeface="Arial"/>
              <a:cs typeface="Arial"/>
              <a:sym typeface="Arial"/>
            </a:endParaRPr>
          </a:p>
        </p:txBody>
      </p:sp>
      <p:pic>
        <p:nvPicPr>
          <p:cNvPr id="143" name="Google Shape;143;p16"/>
          <p:cNvPicPr preferRelativeResize="0"/>
          <p:nvPr/>
        </p:nvPicPr>
        <p:blipFill rotWithShape="1">
          <a:blip r:embed="rId3">
            <a:alphaModFix/>
          </a:blip>
          <a:srcRect b="0" l="0" r="0" t="0"/>
          <a:stretch/>
        </p:blipFill>
        <p:spPr>
          <a:xfrm>
            <a:off x="152400" y="152400"/>
            <a:ext cx="3659300" cy="2223668"/>
          </a:xfrm>
          <a:prstGeom prst="rect">
            <a:avLst/>
          </a:prstGeom>
          <a:noFill/>
          <a:ln>
            <a:noFill/>
          </a:ln>
        </p:spPr>
      </p:pic>
      <p:pic>
        <p:nvPicPr>
          <p:cNvPr id="144" name="Google Shape;144;p16"/>
          <p:cNvPicPr preferRelativeResize="0"/>
          <p:nvPr/>
        </p:nvPicPr>
        <p:blipFill rotWithShape="1">
          <a:blip r:embed="rId4">
            <a:alphaModFix/>
          </a:blip>
          <a:srcRect b="0" l="0" r="0" t="0"/>
          <a:stretch/>
        </p:blipFill>
        <p:spPr>
          <a:xfrm>
            <a:off x="152400" y="2528476"/>
            <a:ext cx="2047700" cy="2441925"/>
          </a:xfrm>
          <a:prstGeom prst="rect">
            <a:avLst/>
          </a:prstGeom>
          <a:noFill/>
          <a:ln>
            <a:noFill/>
          </a:ln>
        </p:spPr>
      </p:pic>
      <p:pic>
        <p:nvPicPr>
          <p:cNvPr id="145" name="Google Shape;145;p16"/>
          <p:cNvPicPr preferRelativeResize="0"/>
          <p:nvPr/>
        </p:nvPicPr>
        <p:blipFill rotWithShape="1">
          <a:blip r:embed="rId5">
            <a:alphaModFix/>
          </a:blip>
          <a:srcRect b="0" l="0" r="0" t="0"/>
          <a:stretch/>
        </p:blipFill>
        <p:spPr>
          <a:xfrm>
            <a:off x="4420400" y="2605750"/>
            <a:ext cx="4543524" cy="2385350"/>
          </a:xfrm>
          <a:prstGeom prst="rect">
            <a:avLst/>
          </a:prstGeom>
          <a:noFill/>
          <a:ln>
            <a:noFill/>
          </a:ln>
        </p:spPr>
      </p:pic>
      <p:pic>
        <p:nvPicPr>
          <p:cNvPr id="146" name="Google Shape;146;p16"/>
          <p:cNvPicPr preferRelativeResize="0"/>
          <p:nvPr/>
        </p:nvPicPr>
        <p:blipFill rotWithShape="1">
          <a:blip r:embed="rId6">
            <a:alphaModFix/>
          </a:blip>
          <a:srcRect b="0" l="0" r="0" t="0"/>
          <a:stretch/>
        </p:blipFill>
        <p:spPr>
          <a:xfrm>
            <a:off x="6800600" y="152400"/>
            <a:ext cx="2228850" cy="2441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sarahpascoe</dc:creator>
</cp:coreProperties>
</file>