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Amatic SC"/>
      <p:regular r:id="rId11"/>
      <p:bold r:id="rId12"/>
    </p:embeddedFont>
    <p:embeddedFont>
      <p:font typeface="Source Code Pro"/>
      <p:regular r:id="rId13"/>
      <p:bold r:id="rId14"/>
      <p:italic r:id="rId15"/>
      <p:boldItalic r:id="rId16"/>
    </p:embeddedFont>
    <p:embeddedFont>
      <p:font typeface="Handlee"/>
      <p:regular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18" roundtripDataSignature="AMtx7mh7tMpvDwnqdS25/YYPgqX5bfb6Q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maticSC-regular.fntdata"/><Relationship Id="rId10" Type="http://schemas.openxmlformats.org/officeDocument/2006/relationships/slide" Target="slides/slide5.xml"/><Relationship Id="rId13" Type="http://schemas.openxmlformats.org/officeDocument/2006/relationships/font" Target="fonts/SourceCodePro-regular.fntdata"/><Relationship Id="rId12" Type="http://schemas.openxmlformats.org/officeDocument/2006/relationships/font" Target="fonts/AmaticSC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SourceCodePro-italic.fntdata"/><Relationship Id="rId14" Type="http://schemas.openxmlformats.org/officeDocument/2006/relationships/font" Target="fonts/SourceCodePro-bold.fntdata"/><Relationship Id="rId17" Type="http://schemas.openxmlformats.org/officeDocument/2006/relationships/font" Target="fonts/Handlee-regular.fntdata"/><Relationship Id="rId16" Type="http://schemas.openxmlformats.org/officeDocument/2006/relationships/font" Target="fonts/SourceCodePr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fe76d79f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" name="Google Shape;54;g2ffe76d79f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a711f4a5f1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" name="Google Shape;76;g2a711f4a5f1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6e7cb1cf5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36e7cb1cf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9c6a63231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1" name="Google Shape;111;g39c6a63231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8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28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9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19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6" name="Google Shape;16;p19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7" name="Google Shape;1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1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22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22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3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2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" name="Google Shape;38;p2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26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26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2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i="0" sz="4200" u="none" cap="none" strike="noStrik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b="0" i="0" sz="18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b="0" i="0" sz="1400" u="none" cap="none" strike="noStrik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10.png"/><Relationship Id="rId10" Type="http://schemas.openxmlformats.org/officeDocument/2006/relationships/image" Target="../media/image12.png"/><Relationship Id="rId9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5.jpg"/><Relationship Id="rId5" Type="http://schemas.openxmlformats.org/officeDocument/2006/relationships/image" Target="../media/image7.jpg"/><Relationship Id="rId6" Type="http://schemas.openxmlformats.org/officeDocument/2006/relationships/image" Target="../media/image9.jpg"/><Relationship Id="rId7" Type="http://schemas.openxmlformats.org/officeDocument/2006/relationships/image" Target="../media/image18.jpg"/><Relationship Id="rId8" Type="http://schemas.openxmlformats.org/officeDocument/2006/relationships/image" Target="../media/image2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22.png"/><Relationship Id="rId6" Type="http://schemas.openxmlformats.org/officeDocument/2006/relationships/image" Target="../media/image19.png"/><Relationship Id="rId7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Relationship Id="rId4" Type="http://schemas.openxmlformats.org/officeDocument/2006/relationships/image" Target="../media/image13.jpg"/><Relationship Id="rId5" Type="http://schemas.openxmlformats.org/officeDocument/2006/relationships/hyperlink" Target="https://forms.gle/xB2aKCdC9Y9Mk1Mi9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ffe76d79fb_0_0"/>
          <p:cNvSpPr/>
          <p:nvPr/>
        </p:nvSpPr>
        <p:spPr>
          <a:xfrm>
            <a:off x="6303450" y="1646550"/>
            <a:ext cx="2711100" cy="3359100"/>
          </a:xfrm>
          <a:prstGeom prst="roundRect">
            <a:avLst>
              <a:gd fmla="val 16667" name="adj"/>
            </a:avLst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1" i="0" sz="10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7" name="Google Shape;57;g2ffe76d79fb_0_0"/>
          <p:cNvSpPr txBox="1"/>
          <p:nvPr>
            <p:ph type="title"/>
          </p:nvPr>
        </p:nvSpPr>
        <p:spPr>
          <a:xfrm>
            <a:off x="0" y="0"/>
            <a:ext cx="8520600" cy="10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666"/>
              <a:buNone/>
            </a:pPr>
            <a:r>
              <a:rPr lang="en">
                <a:solidFill>
                  <a:srgbClr val="1155CC"/>
                </a:solidFill>
              </a:rPr>
              <a:t>Curriculum Highlights</a:t>
            </a:r>
            <a:endParaRPr>
              <a:solidFill>
                <a:srgbClr val="1155CC"/>
              </a:solidFill>
            </a:endParaRPr>
          </a:p>
        </p:txBody>
      </p:sp>
      <p:sp>
        <p:nvSpPr>
          <p:cNvPr id="58" name="Google Shape;58;g2ffe76d79fb_0_0"/>
          <p:cNvSpPr/>
          <p:nvPr/>
        </p:nvSpPr>
        <p:spPr>
          <a:xfrm>
            <a:off x="174051" y="1045050"/>
            <a:ext cx="2926500" cy="3960600"/>
          </a:xfrm>
          <a:prstGeom prst="flowChartAlternateProcess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59" name="Google Shape;59;g2ffe76d79fb_0_0"/>
          <p:cNvSpPr/>
          <p:nvPr/>
        </p:nvSpPr>
        <p:spPr>
          <a:xfrm>
            <a:off x="3190738" y="1075925"/>
            <a:ext cx="2807100" cy="3960600"/>
          </a:xfrm>
          <a:prstGeom prst="roundRect">
            <a:avLst>
              <a:gd fmla="val 16667" name="adj"/>
            </a:avLst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60" name="Google Shape;60;g2ffe76d79fb_0_0"/>
          <p:cNvSpPr txBox="1"/>
          <p:nvPr/>
        </p:nvSpPr>
        <p:spPr>
          <a:xfrm>
            <a:off x="13056725" y="1004050"/>
            <a:ext cx="9179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descr="A picture containing text, transport, wheel&#10;&#10;Description automatically generated" id="61" name="Google Shape;61;g2ffe76d79fb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300" y="101159"/>
            <a:ext cx="1000341" cy="89826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g2ffe76d79fb_0_0"/>
          <p:cNvSpPr txBox="1"/>
          <p:nvPr/>
        </p:nvSpPr>
        <p:spPr>
          <a:xfrm>
            <a:off x="3452638" y="3107275"/>
            <a:ext cx="2416500" cy="176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Scientists we have been busy learning about the importance of our bones and muscles and why we have a skeleton.</a:t>
            </a:r>
            <a:endParaRPr b="1" i="0" sz="10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practically investigated by designing and making a hand  and arm and then scientifically explaining how the hand and arm moved.</a:t>
            </a:r>
            <a:endParaRPr b="1" i="0" sz="10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scientific language was really tricky!</a:t>
            </a:r>
            <a:endParaRPr b="1" i="0" sz="10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3" name="Google Shape;63;g2ffe76d79fb_0_0"/>
          <p:cNvSpPr txBox="1"/>
          <p:nvPr/>
        </p:nvSpPr>
        <p:spPr>
          <a:xfrm rot="-454360">
            <a:off x="6378057" y="1203897"/>
            <a:ext cx="2376628" cy="128257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2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4" name="Google Shape;64;g2ffe76d79fb_0_0"/>
          <p:cNvSpPr txBox="1"/>
          <p:nvPr/>
        </p:nvSpPr>
        <p:spPr>
          <a:xfrm>
            <a:off x="401750" y="1191663"/>
            <a:ext cx="2524800" cy="158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RE we have been learning all about the importance of looking after God’s Creation.  </a:t>
            </a:r>
            <a:endParaRPr b="0" i="0" sz="11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 have discussed and role played ways that we can act as stewards and play our part at looking after our Common Home and each other!</a:t>
            </a:r>
            <a:endParaRPr b="0" i="0" sz="11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do you play your part? </a:t>
            </a:r>
            <a:endParaRPr b="0" i="0" sz="11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150" u="none" cap="none" strike="noStrike">
              <a:solidFill>
                <a:srgbClr val="474747"/>
              </a:solidFill>
              <a:highlight>
                <a:srgbClr val="FFFFFF"/>
              </a:highlight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5" name="Google Shape;65;g2ffe76d79fb_0_0"/>
          <p:cNvSpPr txBox="1"/>
          <p:nvPr/>
        </p:nvSpPr>
        <p:spPr>
          <a:xfrm>
            <a:off x="6495375" y="1796875"/>
            <a:ext cx="2308200" cy="1310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3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6" name="Google Shape;66;g2ffe76d79fb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2050" y="101150"/>
            <a:ext cx="2711100" cy="147765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67" name="Google Shape;67;g2ffe76d79fb_0_0"/>
          <p:cNvSpPr txBox="1"/>
          <p:nvPr/>
        </p:nvSpPr>
        <p:spPr>
          <a:xfrm>
            <a:off x="6389950" y="3325350"/>
            <a:ext cx="2416500" cy="1584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000" u="none" cap="none" strike="noStrike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Big Question this half term was ‘Who Should Look After Our World’. We decided that we are all responsible individually. However if we work together we can definitely make a difference. We ended our half term’s learning with a litter pick at our local park.Look how much we found! </a:t>
            </a:r>
            <a:endParaRPr b="1" i="0" sz="1000" u="none" cap="none" strike="noStrike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68" name="Google Shape;68;g2ffe76d79fb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436316">
            <a:off x="3334607" y="1308462"/>
            <a:ext cx="1684261" cy="13510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9" name="Google Shape;69;g2ffe76d79fb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0" y="1861525"/>
            <a:ext cx="1409700" cy="1181100"/>
          </a:xfrm>
          <a:prstGeom prst="rect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0" name="Google Shape;70;g2ffe76d79fb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29073">
            <a:off x="1292200" y="3378824"/>
            <a:ext cx="1639659" cy="1477649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1" name="Google Shape;71;g2ffe76d79fb_0_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096517">
            <a:off x="383643" y="2782109"/>
            <a:ext cx="1209938" cy="1087983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2" name="Google Shape;72;g2ffe76d79fb_0_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20075" y="1871100"/>
            <a:ext cx="1409700" cy="136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g2ffe76d79fb_0_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1249942">
            <a:off x="8093558" y="1931140"/>
            <a:ext cx="657109" cy="1041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a711f4a5f1_0_51"/>
          <p:cNvSpPr txBox="1"/>
          <p:nvPr>
            <p:ph type="title"/>
          </p:nvPr>
        </p:nvSpPr>
        <p:spPr>
          <a:xfrm>
            <a:off x="2321875" y="113263"/>
            <a:ext cx="4815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 sz="4180">
                <a:solidFill>
                  <a:srgbClr val="1155CC"/>
                </a:solidFill>
              </a:rPr>
              <a:t>Curriculum Highlights</a:t>
            </a:r>
            <a:endParaRPr sz="4180">
              <a:solidFill>
                <a:srgbClr val="1155CC"/>
              </a:solidFill>
            </a:endParaRPr>
          </a:p>
        </p:txBody>
      </p:sp>
      <p:pic>
        <p:nvPicPr>
          <p:cNvPr descr="A picture containing text, clipart&#10;&#10;Description automatically generated" id="79" name="Google Shape;79;g2a711f4a5f1_0_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250" y="28150"/>
            <a:ext cx="1120550" cy="97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2a711f4a5f1_0_51" title="IMG_2569.HEIC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96826" y="3163194"/>
            <a:ext cx="1562427" cy="208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2a711f4a5f1_0_51" title="IMG_2570.HEIC"/>
          <p:cNvPicPr preferRelativeResize="0"/>
          <p:nvPr/>
        </p:nvPicPr>
        <p:blipFill rotWithShape="1">
          <a:blip r:embed="rId5">
            <a:alphaModFix/>
          </a:blip>
          <a:srcRect b="24046" l="0" r="0" t="0"/>
          <a:stretch/>
        </p:blipFill>
        <p:spPr>
          <a:xfrm>
            <a:off x="6782425" y="2150500"/>
            <a:ext cx="1562427" cy="158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g2a711f4a5f1_0_51" title="IMG_2550.HEIC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42300" y="2571745"/>
            <a:ext cx="1779199" cy="237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a711f4a5f1_0_51" title="IMG_2557.heic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95101" y="3214662"/>
            <a:ext cx="2640399" cy="198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g2a711f4a5f1_0_51" title="IMG_2545.HEIC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2275" y="2571746"/>
            <a:ext cx="1909601" cy="25461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a711f4a5f1_0_51"/>
          <p:cNvSpPr txBox="1"/>
          <p:nvPr/>
        </p:nvSpPr>
        <p:spPr>
          <a:xfrm rot="-655220">
            <a:off x="128160" y="1008647"/>
            <a:ext cx="2760183" cy="1616289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an amazing start to the year in St Oscar! Science has got off to a great start with us investigating and drawing circuit diagrams.</a:t>
            </a:r>
            <a:endParaRPr b="0" i="0" sz="16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6" name="Google Shape;86;g2a711f4a5f1_0_51"/>
          <p:cNvSpPr txBox="1"/>
          <p:nvPr/>
        </p:nvSpPr>
        <p:spPr>
          <a:xfrm rot="783990">
            <a:off x="3172124" y="1049544"/>
            <a:ext cx="2760063" cy="1880119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As artists, we have been learning the skill of enlargement (scaling up) so that we can turn 2D images into 3D sculptures.  Fantastic resilience and teamwork being shown.</a:t>
            </a:r>
            <a:endParaRPr b="0" i="0" sz="16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7" name="Google Shape;87;g2a711f4a5f1_0_51"/>
          <p:cNvSpPr txBox="1"/>
          <p:nvPr/>
        </p:nvSpPr>
        <p:spPr>
          <a:xfrm rot="-655084">
            <a:off x="6113876" y="528806"/>
            <a:ext cx="2933397" cy="178126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music, we have continued the theme of ‘Electricity’ and are using this to help us learn about time signatures, pulse and the different music notation</a:t>
            </a:r>
            <a:endParaRPr b="0" i="0" sz="16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"/>
          <p:cNvSpPr txBox="1"/>
          <p:nvPr/>
        </p:nvSpPr>
        <p:spPr>
          <a:xfrm>
            <a:off x="325175" y="502525"/>
            <a:ext cx="3030000" cy="10863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Breakfast Club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 </a:t>
            </a:r>
            <a:r>
              <a:rPr b="1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Monday – Friday</a:t>
            </a: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from </a:t>
            </a:r>
            <a:r>
              <a:rPr b="1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8:00 AM</a:t>
            </a:r>
            <a:br>
              <a:rPr b="1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21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●"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Cost: </a:t>
            </a:r>
            <a:r>
              <a:rPr b="1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£4 per session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3" name="Google Shape;93;p4"/>
          <p:cNvSpPr txBox="1"/>
          <p:nvPr/>
        </p:nvSpPr>
        <p:spPr>
          <a:xfrm>
            <a:off x="3680700" y="1520300"/>
            <a:ext cx="2394300" cy="1942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School Club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Available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Monday – Friday</a:t>
            </a:r>
            <a:b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Until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5:00 PM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£6.75</a:t>
            </a:r>
            <a:b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Until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5:30 PM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£10.00</a:t>
            </a:r>
            <a:b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Fridays close at 5:00 PM</a:t>
            </a:r>
            <a:endParaRPr b="1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4" name="Google Shape;94;p4"/>
          <p:cNvSpPr txBox="1"/>
          <p:nvPr/>
        </p:nvSpPr>
        <p:spPr>
          <a:xfrm>
            <a:off x="6400526" y="2893225"/>
            <a:ext cx="2238600" cy="746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School Activities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Tuesday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– Football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5" name="Google Shape;95;p4"/>
          <p:cNvSpPr txBox="1"/>
          <p:nvPr/>
        </p:nvSpPr>
        <p:spPr>
          <a:xfrm>
            <a:off x="2283550" y="3824575"/>
            <a:ext cx="5114100" cy="7464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Important Notice:</a:t>
            </a:r>
            <a:b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Any accounts with arrears of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£50 or more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will not be permitted to use the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Breakfast Club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or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After School Clubs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until the balance is cleared.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96" name="Google Shape;96;p4"/>
          <p:cNvPicPr preferRelativeResize="0"/>
          <p:nvPr/>
        </p:nvPicPr>
        <p:blipFill rotWithShape="1">
          <a:blip r:embed="rId3">
            <a:alphaModFix/>
          </a:blip>
          <a:srcRect b="15499" l="2780" r="0" t="9760"/>
          <a:stretch/>
        </p:blipFill>
        <p:spPr>
          <a:xfrm>
            <a:off x="6569775" y="1446125"/>
            <a:ext cx="2034663" cy="126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94225" y="3765450"/>
            <a:ext cx="1177824" cy="117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6187" y="110350"/>
            <a:ext cx="1524025" cy="12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7575" y="3702450"/>
            <a:ext cx="1868078" cy="114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61225" y="1940670"/>
            <a:ext cx="1279129" cy="12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4"/>
          <p:cNvSpPr txBox="1"/>
          <p:nvPr/>
        </p:nvSpPr>
        <p:spPr>
          <a:xfrm>
            <a:off x="5801225" y="206925"/>
            <a:ext cx="3281100" cy="9015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Booking Information:</a:t>
            </a:r>
            <a:endParaRPr b="1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All bookings should be made via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ParentPay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prior to the session. For any last-minute bookings, please call the </a:t>
            </a:r>
            <a:r>
              <a:rPr b="1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office</a:t>
            </a:r>
            <a:r>
              <a:rPr b="0" i="0" lang="en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10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6e7cb1cf5c_0_0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38761D"/>
                </a:solidFill>
              </a:rPr>
              <a:t>Breakfast and afterschool club activities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107" name="Google Shape;107;g36e7cb1cf5c_0_0"/>
          <p:cNvSpPr txBox="1"/>
          <p:nvPr>
            <p:ph idx="1" type="body"/>
          </p:nvPr>
        </p:nvSpPr>
        <p:spPr>
          <a:xfrm>
            <a:off x="311700" y="1056775"/>
            <a:ext cx="8520600" cy="38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8" name="Google Shape;108;g36e7cb1cf5c_0_0" title="image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9075" y="1093850"/>
            <a:ext cx="8299050" cy="377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9c6a63231b_0_1"/>
          <p:cNvSpPr txBox="1"/>
          <p:nvPr/>
        </p:nvSpPr>
        <p:spPr>
          <a:xfrm>
            <a:off x="4434575" y="1358550"/>
            <a:ext cx="4093500" cy="19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14" name="Google Shape;114;g39c6a63231b_0_1" title="Lego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375" y="142350"/>
            <a:ext cx="3680050" cy="3592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9c6a63231b_0_1" title="Wreath making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05750" y="504948"/>
            <a:ext cx="4274028" cy="41336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39c6a63231b_0_1"/>
          <p:cNvSpPr txBox="1"/>
          <p:nvPr/>
        </p:nvSpPr>
        <p:spPr>
          <a:xfrm>
            <a:off x="346200" y="3734525"/>
            <a:ext cx="3470400" cy="12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We have had a great response to our Lego keyring fundraiser. If you would like to order a keyring please follow the link.  </a:t>
            </a:r>
            <a:r>
              <a:rPr b="1" i="0" lang="en" sz="1200" u="sng" cap="none" strike="noStrike">
                <a:solidFill>
                  <a:srgbClr val="7D40FF"/>
                </a:solidFill>
                <a:highlight>
                  <a:srgbClr val="FFFFFF"/>
                </a:highlight>
                <a:latin typeface="Handlee"/>
                <a:ea typeface="Handlee"/>
                <a:cs typeface="Handlee"/>
                <a:sym typeface="Handle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https://forms.gle/xB2aKCdC9Y9Mk1Mi9</a:t>
            </a:r>
            <a:endParaRPr b="1" i="0" sz="1200" u="none" cap="none" strike="noStrike">
              <a:solidFill>
                <a:schemeClr val="dk2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2"/>
              </a:solidFill>
              <a:latin typeface="Handlee"/>
              <a:ea typeface="Handlee"/>
              <a:cs typeface="Handlee"/>
              <a:sym typeface="Handle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dk2"/>
                </a:solidFill>
                <a:latin typeface="Handlee"/>
                <a:ea typeface="Handlee"/>
                <a:cs typeface="Handlee"/>
                <a:sym typeface="Handlee"/>
              </a:rPr>
              <a:t>Please pay for your keyring via ParentPay. </a:t>
            </a:r>
            <a:endParaRPr b="1" i="0" sz="1200" u="none" cap="none" strike="noStrike">
              <a:solidFill>
                <a:schemeClr val="dk2"/>
              </a:solidFill>
              <a:latin typeface="Handlee"/>
              <a:ea typeface="Handlee"/>
              <a:cs typeface="Handlee"/>
              <a:sym typeface="Handle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sarahpascoe</dc:creator>
</cp:coreProperties>
</file>