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Amatic SC"/>
      <p:regular r:id="rId13"/>
      <p:bold r:id="rId14"/>
    </p:embeddedFont>
    <p:embeddedFont>
      <p:font typeface="Montserrat"/>
      <p:regular r:id="rId15"/>
      <p:bold r:id="rId16"/>
      <p:italic r:id="rId17"/>
      <p:boldItalic r:id="rId18"/>
    </p:embeddedFont>
    <p:embeddedFont>
      <p:font typeface="Source Code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3" roundtripDataSignature="AMtx7mi6l+mZVa1Lufc4H93T1Aesgi6n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C31571-D191-4FE0-8114-84A199B6F3A0}">
  <a:tblStyle styleId="{3BC31571-D191-4FE0-8114-84A199B6F3A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11" Type="http://schemas.openxmlformats.org/officeDocument/2006/relationships/slide" Target="slides/slide5.xml"/><Relationship Id="rId22" Type="http://schemas.openxmlformats.org/officeDocument/2006/relationships/font" Target="fonts/SourceCodePro-boldItalic.fntdata"/><Relationship Id="rId10" Type="http://schemas.openxmlformats.org/officeDocument/2006/relationships/slide" Target="slides/slide4.xml"/><Relationship Id="rId21" Type="http://schemas.openxmlformats.org/officeDocument/2006/relationships/font" Target="fonts/SourceCodePro-italic.fntdata"/><Relationship Id="rId13" Type="http://schemas.openxmlformats.org/officeDocument/2006/relationships/font" Target="fonts/AmaticSC-regular.fntdata"/><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ontserrat-regular.fntdata"/><Relationship Id="rId14" Type="http://schemas.openxmlformats.org/officeDocument/2006/relationships/font" Target="fonts/AmaticSC-bold.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Master" Target="slideMasters/slideMaster1.xml"/><Relationship Id="rId19" Type="http://schemas.openxmlformats.org/officeDocument/2006/relationships/font" Target="fonts/SourceCodePro-regular.fntdata"/><Relationship Id="rId6" Type="http://schemas.openxmlformats.org/officeDocument/2006/relationships/notesMaster" Target="notesMasters/notesMaster1.xml"/><Relationship Id="rId18"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fe82ea3d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2fe82ea3d14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ede877f49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2ede877f496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899b71f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5899b71ff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20"/>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1" name="Google Shape;11;p20"/>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8"/>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28"/>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p19"/>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6" name="Google Shape;16;p19"/>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7" name="Google Shape;1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8" name="Shape 18"/>
        <p:cNvGrpSpPr/>
        <p:nvPr/>
      </p:nvGrpSpPr>
      <p:grpSpPr>
        <a:xfrm>
          <a:off x="0" y="0"/>
          <a:ext cx="0" cy="0"/>
          <a:chOff x="0" y="0"/>
          <a:chExt cx="0" cy="0"/>
        </a:xfrm>
      </p:grpSpPr>
      <p:sp>
        <p:nvSpPr>
          <p:cNvPr id="19" name="Google Shape;19;p21"/>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0" name="Google Shape;2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22"/>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3" name="Google Shape;23;p22"/>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2"/>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23"/>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28" name="Google Shape;2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31" name="Google Shape;31;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25"/>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35" name="Google Shape;3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26"/>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26"/>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26"/>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40" name="Google Shape;40;p26"/>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2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7"/>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18"/>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s://www.cpoms.co.uk/privacy-statement/" TargetMode="External"/><Relationship Id="rId5" Type="http://schemas.openxmlformats.org/officeDocument/2006/relationships/image" Target="../media/image11.jpg"/><Relationship Id="rId6"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9"/>
          <p:cNvSpPr txBox="1"/>
          <p:nvPr/>
        </p:nvSpPr>
        <p:spPr>
          <a:xfrm>
            <a:off x="110800" y="3989125"/>
            <a:ext cx="4208400" cy="128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600" u="none" cap="none" strike="noStrike">
                <a:solidFill>
                  <a:srgbClr val="FF0000"/>
                </a:solidFill>
                <a:latin typeface="Calibri"/>
                <a:ea typeface="Calibri"/>
                <a:cs typeface="Calibri"/>
                <a:sym typeface="Calibri"/>
              </a:rPr>
              <a:t>           </a:t>
            </a:r>
            <a:r>
              <a:rPr b="1" i="0" lang="en" sz="1600" u="sng" cap="none" strike="noStrike">
                <a:solidFill>
                  <a:srgbClr val="FF0000"/>
                </a:solidFill>
                <a:latin typeface="Calibri"/>
                <a:ea typeface="Calibri"/>
                <a:cs typeface="Calibri"/>
                <a:sym typeface="Calibri"/>
              </a:rPr>
              <a:t>Important Notices &amp; Reminders</a:t>
            </a:r>
            <a:endParaRPr b="1" i="0" sz="1600" u="sng"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1" i="0" sz="600" u="sng"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FF0000"/>
                </a:solidFill>
                <a:latin typeface="Calibri"/>
                <a:ea typeface="Calibri"/>
                <a:cs typeface="Calibri"/>
                <a:sym typeface="Calibri"/>
              </a:rPr>
              <a:t>If your child is late for morning registration, arriving late at school after 9am, please ensure you or their accompanying adult reports to the school office to ensure that they are registered.</a:t>
            </a:r>
            <a:endParaRPr b="1" i="0" sz="11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500" u="none" cap="none" strike="noStrike">
              <a:solidFill>
                <a:srgbClr val="000000"/>
              </a:solidFill>
              <a:latin typeface="Arial"/>
              <a:ea typeface="Arial"/>
              <a:cs typeface="Arial"/>
              <a:sym typeface="Arial"/>
            </a:endParaRPr>
          </a:p>
        </p:txBody>
      </p:sp>
      <p:graphicFrame>
        <p:nvGraphicFramePr>
          <p:cNvPr id="57" name="Google Shape;57;p9"/>
          <p:cNvGraphicFramePr/>
          <p:nvPr/>
        </p:nvGraphicFramePr>
        <p:xfrm>
          <a:off x="295550" y="1226500"/>
          <a:ext cx="3000000" cy="3000000"/>
        </p:xfrm>
        <a:graphic>
          <a:graphicData uri="http://schemas.openxmlformats.org/drawingml/2006/table">
            <a:tbl>
              <a:tblPr>
                <a:noFill/>
                <a:tableStyleId>{3BC31571-D191-4FE0-8114-84A199B6F3A0}</a:tableStyleId>
              </a:tblPr>
              <a:tblGrid>
                <a:gridCol w="1811750"/>
                <a:gridCol w="1811750"/>
              </a:tblGrid>
              <a:tr h="552525">
                <a:tc gridSpan="2">
                  <a:txBody>
                    <a:bodyPr/>
                    <a:lstStyle/>
                    <a:p>
                      <a:pPr indent="0" lvl="0" marL="0" marR="0" rtl="0" algn="ctr">
                        <a:lnSpc>
                          <a:spcPct val="100000"/>
                        </a:lnSpc>
                        <a:spcBef>
                          <a:spcPts val="0"/>
                        </a:spcBef>
                        <a:spcAft>
                          <a:spcPts val="0"/>
                        </a:spcAft>
                        <a:buClr>
                          <a:srgbClr val="000000"/>
                        </a:buClr>
                        <a:buSzPts val="1400"/>
                        <a:buFont typeface="Arial"/>
                        <a:buNone/>
                      </a:pPr>
                      <a:r>
                        <a:rPr b="1" lang="en" sz="2000" u="sng" cap="none" strike="noStrike">
                          <a:solidFill>
                            <a:srgbClr val="FF9900"/>
                          </a:solidFill>
                          <a:highlight>
                            <a:schemeClr val="lt1"/>
                          </a:highlight>
                        </a:rPr>
                        <a:t>Attendance October</a:t>
                      </a:r>
                      <a:endParaRPr sz="2000" u="none" cap="none" strike="noStrike">
                        <a:solidFill>
                          <a:srgbClr val="FF9900"/>
                        </a:solidFill>
                        <a:highlight>
                          <a:schemeClr val="lt1"/>
                        </a:highlight>
                      </a:endParaRPr>
                    </a:p>
                  </a:txBody>
                  <a:tcPr marT="91425" marB="91425" marR="91425" marL="91425"/>
                </a:tc>
                <a:tc hMerge="1"/>
              </a:tr>
              <a:tr h="552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highlight>
                            <a:srgbClr val="FFFFFF"/>
                          </a:highlight>
                        </a:rPr>
                        <a:t>  98.61%</a:t>
                      </a:r>
                      <a:endParaRPr sz="1400" u="none" cap="none" strike="noStrike">
                        <a:highlight>
                          <a:srgbClr val="FF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2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highlight>
                            <a:srgbClr val="FFFFFF"/>
                          </a:highlight>
                        </a:rPr>
                        <a:t>  93.75%</a:t>
                      </a:r>
                      <a:endParaRPr sz="1400" u="none" cap="none" strike="noStrike">
                        <a:highlight>
                          <a:srgbClr val="FF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2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highlight>
                            <a:srgbClr val="FFFFFF"/>
                          </a:highlight>
                        </a:rPr>
                        <a:t>  92.00%</a:t>
                      </a:r>
                      <a:endParaRPr sz="1400" u="none" cap="none" strike="noStrike">
                        <a:highlight>
                          <a:srgbClr val="FF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2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highlight>
                            <a:srgbClr val="FFFFFF"/>
                          </a:highlight>
                        </a:rPr>
                        <a:t>   91.67%</a:t>
                      </a:r>
                      <a:endParaRPr sz="1400" u="none" cap="none" strike="noStrike">
                        <a:highlight>
                          <a:srgbClr val="FF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descr="A picture containing diagram&#10;&#10;Description automatically generated" id="58" name="Google Shape;58;p9"/>
          <p:cNvPicPr preferRelativeResize="0"/>
          <p:nvPr/>
        </p:nvPicPr>
        <p:blipFill rotWithShape="1">
          <a:blip r:embed="rId3">
            <a:alphaModFix/>
          </a:blip>
          <a:srcRect b="0" l="0" r="0" t="0"/>
          <a:stretch/>
        </p:blipFill>
        <p:spPr>
          <a:xfrm>
            <a:off x="916500" y="1825148"/>
            <a:ext cx="483525" cy="435075"/>
          </a:xfrm>
          <a:prstGeom prst="rect">
            <a:avLst/>
          </a:prstGeom>
          <a:noFill/>
          <a:ln>
            <a:noFill/>
          </a:ln>
        </p:spPr>
      </p:pic>
      <p:pic>
        <p:nvPicPr>
          <p:cNvPr descr="A picture containing clipart&#10;&#10;Description automatically generated" id="59" name="Google Shape;59;p9"/>
          <p:cNvPicPr preferRelativeResize="0"/>
          <p:nvPr/>
        </p:nvPicPr>
        <p:blipFill rotWithShape="1">
          <a:blip r:embed="rId4">
            <a:alphaModFix/>
          </a:blip>
          <a:srcRect b="0" l="0" r="0" t="0"/>
          <a:stretch/>
        </p:blipFill>
        <p:spPr>
          <a:xfrm>
            <a:off x="868500" y="2403062"/>
            <a:ext cx="579525" cy="378653"/>
          </a:xfrm>
          <a:prstGeom prst="rect">
            <a:avLst/>
          </a:prstGeom>
          <a:noFill/>
          <a:ln>
            <a:noFill/>
          </a:ln>
        </p:spPr>
      </p:pic>
      <p:pic>
        <p:nvPicPr>
          <p:cNvPr descr="A picture containing text, transport, wheel&#10;&#10;Description automatically generated" id="60" name="Google Shape;60;p9"/>
          <p:cNvPicPr preferRelativeResize="0"/>
          <p:nvPr/>
        </p:nvPicPr>
        <p:blipFill rotWithShape="1">
          <a:blip r:embed="rId5">
            <a:alphaModFix/>
          </a:blip>
          <a:srcRect b="0" l="0" r="0" t="0"/>
          <a:stretch/>
        </p:blipFill>
        <p:spPr>
          <a:xfrm>
            <a:off x="946800" y="2936637"/>
            <a:ext cx="422920" cy="378675"/>
          </a:xfrm>
          <a:prstGeom prst="rect">
            <a:avLst/>
          </a:prstGeom>
          <a:noFill/>
          <a:ln>
            <a:noFill/>
          </a:ln>
        </p:spPr>
      </p:pic>
      <p:pic>
        <p:nvPicPr>
          <p:cNvPr descr="A picture containing text, clipart&#10;&#10;Description automatically generated" id="61" name="Google Shape;61;p9"/>
          <p:cNvPicPr preferRelativeResize="0"/>
          <p:nvPr/>
        </p:nvPicPr>
        <p:blipFill rotWithShape="1">
          <a:blip r:embed="rId6">
            <a:alphaModFix/>
          </a:blip>
          <a:srcRect b="0" l="0" r="0" t="0"/>
          <a:stretch/>
        </p:blipFill>
        <p:spPr>
          <a:xfrm>
            <a:off x="946800" y="3558951"/>
            <a:ext cx="422925" cy="378700"/>
          </a:xfrm>
          <a:prstGeom prst="rect">
            <a:avLst/>
          </a:prstGeom>
          <a:noFill/>
          <a:ln>
            <a:noFill/>
          </a:ln>
        </p:spPr>
      </p:pic>
      <p:pic>
        <p:nvPicPr>
          <p:cNvPr id="62" name="Google Shape;62;p9" title="Attendance.PNG"/>
          <p:cNvPicPr preferRelativeResize="0"/>
          <p:nvPr/>
        </p:nvPicPr>
        <p:blipFill rotWithShape="1">
          <a:blip r:embed="rId7">
            <a:alphaModFix/>
          </a:blip>
          <a:srcRect b="0" l="0" r="0" t="0"/>
          <a:stretch/>
        </p:blipFill>
        <p:spPr>
          <a:xfrm>
            <a:off x="4227125" y="1150050"/>
            <a:ext cx="4825725" cy="3882599"/>
          </a:xfrm>
          <a:prstGeom prst="rect">
            <a:avLst/>
          </a:prstGeom>
          <a:noFill/>
          <a:ln>
            <a:noFill/>
          </a:ln>
        </p:spPr>
      </p:pic>
      <p:pic>
        <p:nvPicPr>
          <p:cNvPr id="63" name="Google Shape;63;p9" title="Attendance.PNG 1.PNG"/>
          <p:cNvPicPr preferRelativeResize="0"/>
          <p:nvPr/>
        </p:nvPicPr>
        <p:blipFill rotWithShape="1">
          <a:blip r:embed="rId8">
            <a:alphaModFix/>
          </a:blip>
          <a:srcRect b="0" l="0" r="0" t="0"/>
          <a:stretch/>
        </p:blipFill>
        <p:spPr>
          <a:xfrm>
            <a:off x="711225" y="12200"/>
            <a:ext cx="7787375" cy="1088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g2fe82ea3d14_1_0"/>
          <p:cNvPicPr preferRelativeResize="0"/>
          <p:nvPr/>
        </p:nvPicPr>
        <p:blipFill rotWithShape="1">
          <a:blip r:embed="rId3">
            <a:alphaModFix/>
          </a:blip>
          <a:srcRect b="0" l="0" r="0" t="0"/>
          <a:stretch/>
        </p:blipFill>
        <p:spPr>
          <a:xfrm>
            <a:off x="152400" y="81375"/>
            <a:ext cx="8873150" cy="490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graphicFrame>
        <p:nvGraphicFramePr>
          <p:cNvPr id="73" name="Google Shape;73;g2ede877f496_0_1"/>
          <p:cNvGraphicFramePr/>
          <p:nvPr/>
        </p:nvGraphicFramePr>
        <p:xfrm>
          <a:off x="32425" y="0"/>
          <a:ext cx="3000000" cy="3000000"/>
        </p:xfrm>
        <a:graphic>
          <a:graphicData uri="http://schemas.openxmlformats.org/drawingml/2006/table">
            <a:tbl>
              <a:tblPr>
                <a:noFill/>
                <a:tableStyleId>{3BC31571-D191-4FE0-8114-84A199B6F3A0}</a:tableStyleId>
              </a:tblPr>
              <a:tblGrid>
                <a:gridCol w="992550"/>
                <a:gridCol w="3234775"/>
                <a:gridCol w="928525"/>
                <a:gridCol w="3561025"/>
              </a:tblGrid>
              <a:tr h="5364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03.11.25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Non Pupil Day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03.12.25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St Oscar trip to Exeter Museum</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563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04.11.25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Pupils back for Autumn 2</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04.12.25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Lantern making workshop</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386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07.11.25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Clay Workshops (Years 3-6)</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05.12.25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Wreath Making Event for adults 7 - 9 in the school hall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851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10.11.25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Swimming Lessons for St Oscar continue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11.12.25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Save the Children Christmas Jumper Day</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503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14.11.25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Children in Need - Come dressed in own choice of clothes/costume/PJs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11.12.25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Nativity 2 - 3pm</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01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16.11.25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Road Safety Week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12.12.25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Djembe Workshop - whole school</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11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24.11.25 - 25.11.25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Bikeability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16.12.25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Carol Service at Church</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11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26.11.25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KS2 SEND Festival @ NAC</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19.12.25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Break up for Christmas Holidays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73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29.11.25</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Saturday Family Mass @ St. Joseph’s Parish church - all are welcome 10:00 - 11:00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05.01.26</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Back to School</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p:nvPr/>
        </p:nvSpPr>
        <p:spPr>
          <a:xfrm>
            <a:off x="3964100" y="66600"/>
            <a:ext cx="2684100" cy="1827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Code Pro"/>
              <a:ea typeface="Source Code Pro"/>
              <a:cs typeface="Source Code Pro"/>
              <a:sym typeface="Source Code Pro"/>
            </a:endParaRPr>
          </a:p>
        </p:txBody>
      </p:sp>
      <p:sp>
        <p:nvSpPr>
          <p:cNvPr id="79" name="Google Shape;79;p16"/>
          <p:cNvSpPr txBox="1"/>
          <p:nvPr>
            <p:ph type="title"/>
          </p:nvPr>
        </p:nvSpPr>
        <p:spPr>
          <a:xfrm>
            <a:off x="3964100" y="912000"/>
            <a:ext cx="2684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580">
                <a:solidFill>
                  <a:srgbClr val="0000FF"/>
                </a:solidFill>
              </a:rPr>
              <a:t>          Book Recommendations</a:t>
            </a:r>
            <a:endParaRPr sz="3580">
              <a:solidFill>
                <a:srgbClr val="0000FF"/>
              </a:solidFill>
            </a:endParaRPr>
          </a:p>
        </p:txBody>
      </p:sp>
      <p:sp>
        <p:nvSpPr>
          <p:cNvPr id="80" name="Google Shape;80;p16"/>
          <p:cNvSpPr txBox="1"/>
          <p:nvPr/>
        </p:nvSpPr>
        <p:spPr>
          <a:xfrm>
            <a:off x="2352500" y="2346425"/>
            <a:ext cx="1915500" cy="2347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800"/>
              </a:spcBef>
              <a:spcAft>
                <a:spcPts val="2100"/>
              </a:spcAft>
              <a:buClr>
                <a:srgbClr val="000000"/>
              </a:buClr>
              <a:buSzPts val="1700"/>
              <a:buFont typeface="Arial"/>
              <a:buNone/>
            </a:pPr>
            <a:r>
              <a:rPr b="1" i="0" lang="en" sz="1900" u="none" cap="none" strike="noStrike">
                <a:solidFill>
                  <a:srgbClr val="0000FF"/>
                </a:solidFill>
                <a:highlight>
                  <a:srgbClr val="FFFFFF"/>
                </a:highlight>
                <a:latin typeface="Arial"/>
                <a:ea typeface="Arial"/>
                <a:cs typeface="Arial"/>
                <a:sym typeface="Arial"/>
              </a:rPr>
              <a:t>"Books are a uniquely portable magic."</a:t>
            </a:r>
            <a:r>
              <a:rPr b="0" i="1" lang="en" sz="2400" u="none" cap="none" strike="noStrike">
                <a:solidFill>
                  <a:srgbClr val="0000FF"/>
                </a:solidFill>
                <a:highlight>
                  <a:srgbClr val="FFFFFF"/>
                </a:highlight>
                <a:latin typeface="Arial"/>
                <a:ea typeface="Arial"/>
                <a:cs typeface="Arial"/>
                <a:sym typeface="Arial"/>
              </a:rPr>
              <a:t>- </a:t>
            </a:r>
            <a:r>
              <a:rPr b="0" i="0" lang="en" sz="1900" u="none" cap="none" strike="noStrike">
                <a:solidFill>
                  <a:srgbClr val="FF0000"/>
                </a:solidFill>
                <a:highlight>
                  <a:srgbClr val="FFFFFF"/>
                </a:highlight>
                <a:latin typeface="Arial"/>
                <a:ea typeface="Arial"/>
                <a:cs typeface="Arial"/>
                <a:sym typeface="Arial"/>
              </a:rPr>
              <a:t>Stephen King </a:t>
            </a:r>
            <a:endParaRPr b="0" i="1" sz="2400" u="none" cap="none" strike="noStrike">
              <a:solidFill>
                <a:srgbClr val="FF0000"/>
              </a:solidFill>
              <a:highlight>
                <a:srgbClr val="FFFFFF"/>
              </a:highlight>
              <a:latin typeface="Arial"/>
              <a:ea typeface="Arial"/>
              <a:cs typeface="Arial"/>
              <a:sym typeface="Arial"/>
            </a:endParaRPr>
          </a:p>
        </p:txBody>
      </p:sp>
      <p:pic>
        <p:nvPicPr>
          <p:cNvPr id="81" name="Google Shape;81;p16"/>
          <p:cNvPicPr preferRelativeResize="0"/>
          <p:nvPr/>
        </p:nvPicPr>
        <p:blipFill rotWithShape="1">
          <a:blip r:embed="rId3">
            <a:alphaModFix/>
          </a:blip>
          <a:srcRect b="0" l="0" r="0" t="0"/>
          <a:stretch/>
        </p:blipFill>
        <p:spPr>
          <a:xfrm>
            <a:off x="239500" y="152400"/>
            <a:ext cx="3545675" cy="2091900"/>
          </a:xfrm>
          <a:prstGeom prst="rect">
            <a:avLst/>
          </a:prstGeom>
          <a:noFill/>
          <a:ln>
            <a:noFill/>
          </a:ln>
        </p:spPr>
      </p:pic>
      <p:pic>
        <p:nvPicPr>
          <p:cNvPr id="82" name="Google Shape;82;p16"/>
          <p:cNvPicPr preferRelativeResize="0"/>
          <p:nvPr/>
        </p:nvPicPr>
        <p:blipFill rotWithShape="1">
          <a:blip r:embed="rId4">
            <a:alphaModFix/>
          </a:blip>
          <a:srcRect b="0" l="0" r="0" t="0"/>
          <a:stretch/>
        </p:blipFill>
        <p:spPr>
          <a:xfrm>
            <a:off x="152400" y="2396692"/>
            <a:ext cx="2047700" cy="2372923"/>
          </a:xfrm>
          <a:prstGeom prst="rect">
            <a:avLst/>
          </a:prstGeom>
          <a:noFill/>
          <a:ln>
            <a:noFill/>
          </a:ln>
        </p:spPr>
      </p:pic>
      <p:pic>
        <p:nvPicPr>
          <p:cNvPr id="83" name="Google Shape;83;p16"/>
          <p:cNvPicPr preferRelativeResize="0"/>
          <p:nvPr/>
        </p:nvPicPr>
        <p:blipFill rotWithShape="1">
          <a:blip r:embed="rId5">
            <a:alphaModFix/>
          </a:blip>
          <a:srcRect b="0" l="0" r="0" t="0"/>
          <a:stretch/>
        </p:blipFill>
        <p:spPr>
          <a:xfrm>
            <a:off x="4503625" y="2896075"/>
            <a:ext cx="4571200" cy="2091900"/>
          </a:xfrm>
          <a:prstGeom prst="rect">
            <a:avLst/>
          </a:prstGeom>
          <a:noFill/>
          <a:ln>
            <a:noFill/>
          </a:ln>
        </p:spPr>
      </p:pic>
      <p:pic>
        <p:nvPicPr>
          <p:cNvPr id="84" name="Google Shape;84;p16"/>
          <p:cNvPicPr preferRelativeResize="0"/>
          <p:nvPr/>
        </p:nvPicPr>
        <p:blipFill rotWithShape="1">
          <a:blip r:embed="rId6">
            <a:alphaModFix/>
          </a:blip>
          <a:srcRect b="0" l="0" r="0" t="0"/>
          <a:stretch/>
        </p:blipFill>
        <p:spPr>
          <a:xfrm>
            <a:off x="6747825" y="152400"/>
            <a:ext cx="2047700" cy="2591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idx="1" type="body"/>
          </p:nvPr>
        </p:nvSpPr>
        <p:spPr>
          <a:xfrm>
            <a:off x="1675050" y="583825"/>
            <a:ext cx="5793900" cy="901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ctr">
              <a:lnSpc>
                <a:spcPct val="115000"/>
              </a:lnSpc>
              <a:spcBef>
                <a:spcPts val="1200"/>
              </a:spcBef>
              <a:spcAft>
                <a:spcPts val="0"/>
              </a:spcAft>
              <a:buClr>
                <a:schemeClr val="dk1"/>
              </a:buClr>
              <a:buSzPct val="68750"/>
              <a:buFont typeface="Arial"/>
              <a:buNone/>
            </a:pPr>
            <a:r>
              <a:t/>
            </a:r>
            <a:endParaRPr b="1" sz="1600">
              <a:solidFill>
                <a:srgbClr val="4475A1"/>
              </a:solidFill>
            </a:endParaRPr>
          </a:p>
          <a:p>
            <a:pPr indent="0" lvl="0" marL="0" rtl="0" algn="ctr">
              <a:lnSpc>
                <a:spcPct val="115000"/>
              </a:lnSpc>
              <a:spcBef>
                <a:spcPts val="1200"/>
              </a:spcBef>
              <a:spcAft>
                <a:spcPts val="0"/>
              </a:spcAft>
              <a:buClr>
                <a:schemeClr val="dk1"/>
              </a:buClr>
              <a:buSzPct val="26455"/>
              <a:buFont typeface="Arial"/>
              <a:buNone/>
            </a:pPr>
            <a:r>
              <a:rPr lang="en" sz="4157">
                <a:solidFill>
                  <a:schemeClr val="accent1"/>
                </a:solidFill>
                <a:latin typeface="Arial"/>
                <a:ea typeface="Arial"/>
                <a:cs typeface="Arial"/>
                <a:sym typeface="Arial"/>
              </a:rPr>
              <a:t>Safeguarding at St. Joseph’s is always  a  priority. Should you have any enquiries or concerns, please contact our Designated Senior Lead for Child Protection: Mrs Day or Mrs Pascoe on 01626 352559. Our named governor for child protection is Tim van Kroonenburg.</a:t>
            </a:r>
            <a:r>
              <a:rPr b="1" lang="en" sz="3884">
                <a:solidFill>
                  <a:schemeClr val="accent1"/>
                </a:solidFill>
                <a:latin typeface="Arial"/>
                <a:ea typeface="Arial"/>
                <a:cs typeface="Arial"/>
                <a:sym typeface="Arial"/>
              </a:rPr>
              <a:t>    </a:t>
            </a:r>
            <a:r>
              <a:rPr b="1" lang="en" sz="3084">
                <a:solidFill>
                  <a:srgbClr val="4475A1"/>
                </a:solidFill>
              </a:rPr>
              <a:t>     	                          </a:t>
            </a:r>
            <a:endParaRPr sz="2984">
              <a:solidFill>
                <a:schemeClr val="dk1"/>
              </a:solidFill>
            </a:endParaRPr>
          </a:p>
          <a:p>
            <a:pPr indent="0" lvl="0" marL="0" rtl="0" algn="r">
              <a:lnSpc>
                <a:spcPct val="115000"/>
              </a:lnSpc>
              <a:spcBef>
                <a:spcPts val="1200"/>
              </a:spcBef>
              <a:spcAft>
                <a:spcPts val="1200"/>
              </a:spcAft>
              <a:buSzPct val="307692"/>
              <a:buNone/>
            </a:pPr>
            <a:r>
              <a:t/>
            </a:r>
            <a:endParaRPr/>
          </a:p>
        </p:txBody>
      </p:sp>
      <p:pic>
        <p:nvPicPr>
          <p:cNvPr id="90" name="Google Shape;90;p17"/>
          <p:cNvPicPr preferRelativeResize="0"/>
          <p:nvPr/>
        </p:nvPicPr>
        <p:blipFill rotWithShape="1">
          <a:blip r:embed="rId3">
            <a:alphaModFix/>
          </a:blip>
          <a:srcRect b="0" l="0" r="0" t="0"/>
          <a:stretch/>
        </p:blipFill>
        <p:spPr>
          <a:xfrm>
            <a:off x="-81950" y="46650"/>
            <a:ext cx="1725725" cy="1183375"/>
          </a:xfrm>
          <a:prstGeom prst="rect">
            <a:avLst/>
          </a:prstGeom>
          <a:noFill/>
          <a:ln>
            <a:noFill/>
          </a:ln>
        </p:spPr>
      </p:pic>
      <p:sp>
        <p:nvSpPr>
          <p:cNvPr id="91" name="Google Shape;91;p17"/>
          <p:cNvSpPr txBox="1"/>
          <p:nvPr/>
        </p:nvSpPr>
        <p:spPr>
          <a:xfrm>
            <a:off x="5473550" y="1398838"/>
            <a:ext cx="338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CPOMS and Operation encompass</a:t>
            </a:r>
            <a:endParaRPr b="0" i="0" sz="1400" u="none" cap="none" strike="noStrike">
              <a:solidFill>
                <a:srgbClr val="000000"/>
              </a:solidFill>
              <a:latin typeface="Arial"/>
              <a:ea typeface="Arial"/>
              <a:cs typeface="Arial"/>
              <a:sym typeface="Arial"/>
            </a:endParaRPr>
          </a:p>
        </p:txBody>
      </p:sp>
      <p:sp>
        <p:nvSpPr>
          <p:cNvPr id="92" name="Google Shape;92;p17"/>
          <p:cNvSpPr txBox="1"/>
          <p:nvPr/>
        </p:nvSpPr>
        <p:spPr>
          <a:xfrm>
            <a:off x="5058675" y="1745625"/>
            <a:ext cx="3956700" cy="3301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80"/>
                </a:solidFill>
                <a:highlight>
                  <a:srgbClr val="FFFFFF"/>
                </a:highlight>
                <a:latin typeface="Verdana"/>
                <a:ea typeface="Verdana"/>
                <a:cs typeface="Verdana"/>
                <a:sym typeface="Verdana"/>
              </a:rPr>
              <a:t>At St. Joseph’s we use CPOMs as our system for recording information that we consider to be safeguarding information. Further information about the programme can be found here -</a:t>
            </a:r>
            <a:endParaRPr b="0" i="0" sz="1000" u="none" cap="none" strike="noStrike">
              <a:solidFill>
                <a:srgbClr val="000080"/>
              </a:solidFill>
              <a:highlight>
                <a:srgbClr val="FFFFFF"/>
              </a:highlight>
              <a:latin typeface="Verdana"/>
              <a:ea typeface="Verdana"/>
              <a:cs typeface="Verdana"/>
              <a:sym typeface="Verdana"/>
            </a:endParaRPr>
          </a:p>
          <a:p>
            <a:pPr indent="0" lvl="0" marL="0" marR="0" rtl="0" algn="ctr">
              <a:lnSpc>
                <a:spcPct val="115000"/>
              </a:lnSpc>
              <a:spcBef>
                <a:spcPts val="800"/>
              </a:spcBef>
              <a:spcAft>
                <a:spcPts val="0"/>
              </a:spcAft>
              <a:buClr>
                <a:srgbClr val="000000"/>
              </a:buClr>
              <a:buSzPts val="1000"/>
              <a:buFont typeface="Arial"/>
              <a:buNone/>
            </a:pPr>
            <a:r>
              <a:rPr b="1" i="0" lang="en" sz="1000" u="none" cap="none" strike="noStrike">
                <a:solidFill>
                  <a:srgbClr val="000000"/>
                </a:solidFill>
                <a:highlight>
                  <a:srgbClr val="FFFFFF"/>
                </a:highlight>
                <a:uFill>
                  <a:noFill/>
                </a:uFill>
                <a:latin typeface="Verdana"/>
                <a:ea typeface="Verdana"/>
                <a:cs typeface="Verdana"/>
                <a:sym typeface="Verdana"/>
                <a:hlinkClick r:id="rId4">
                  <a:extLst>
                    <a:ext uri="{A12FA001-AC4F-418D-AE19-62706E023703}">
                      <ahyp:hlinkClr val="tx"/>
                    </a:ext>
                  </a:extLst>
                </a:hlinkClick>
              </a:rPr>
              <a:t>https://www.cpoms.co.uk/privacy-statement/</a:t>
            </a:r>
            <a:endParaRPr b="1" i="0" sz="1000" u="none" cap="none" strike="noStrike">
              <a:solidFill>
                <a:srgbClr val="000000"/>
              </a:solidFill>
              <a:highlight>
                <a:srgbClr val="FFFFFF"/>
              </a:highlight>
              <a:latin typeface="Verdana"/>
              <a:ea typeface="Verdana"/>
              <a:cs typeface="Verdana"/>
              <a:sym typeface="Verdana"/>
            </a:endParaRPr>
          </a:p>
          <a:p>
            <a:pPr indent="0" lvl="0" marL="0" marR="0" rtl="0" algn="ctr">
              <a:lnSpc>
                <a:spcPct val="115000"/>
              </a:lnSpc>
              <a:spcBef>
                <a:spcPts val="800"/>
              </a:spcBef>
              <a:spcAft>
                <a:spcPts val="0"/>
              </a:spcAft>
              <a:buClr>
                <a:srgbClr val="000000"/>
              </a:buClr>
              <a:buSzPts val="1000"/>
              <a:buFont typeface="Arial"/>
              <a:buNone/>
            </a:pPr>
            <a:r>
              <a:rPr b="0" i="0" lang="en" sz="1000" u="none" cap="none" strike="noStrike">
                <a:solidFill>
                  <a:srgbClr val="000000"/>
                </a:solidFill>
                <a:highlight>
                  <a:srgbClr val="FFFFFF"/>
                </a:highlight>
                <a:latin typeface="Montserrat"/>
                <a:ea typeface="Montserrat"/>
                <a:cs typeface="Montserrat"/>
                <a:sym typeface="Montserrat"/>
              </a:rPr>
              <a:t>Operation Encompass is the reporting to schools, prior to the start of the next school day, when a child or young person has exposed to, or involved in, any domestic incident.</a:t>
            </a:r>
            <a:endParaRPr b="0" i="0" sz="1000" u="none" cap="none" strike="noStrike">
              <a:solidFill>
                <a:srgbClr val="000000"/>
              </a:solidFill>
              <a:highlight>
                <a:srgbClr val="FFFFFF"/>
              </a:highlight>
              <a:latin typeface="Montserrat"/>
              <a:ea typeface="Montserrat"/>
              <a:cs typeface="Montserrat"/>
              <a:sym typeface="Montserrat"/>
            </a:endParaRPr>
          </a:p>
          <a:p>
            <a:pPr indent="0" lvl="0" marL="0" marR="0" rtl="0" algn="ctr">
              <a:lnSpc>
                <a:spcPct val="115000"/>
              </a:lnSpc>
              <a:spcBef>
                <a:spcPts val="800"/>
              </a:spcBef>
              <a:spcAft>
                <a:spcPts val="800"/>
              </a:spcAft>
              <a:buClr>
                <a:srgbClr val="000000"/>
              </a:buClr>
              <a:buSzPts val="1000"/>
              <a:buFont typeface="Arial"/>
              <a:buNone/>
            </a:pPr>
            <a:r>
              <a:rPr b="0" i="0" lang="en" sz="1000" u="none" cap="none" strike="noStrike">
                <a:solidFill>
                  <a:srgbClr val="000000"/>
                </a:solidFill>
                <a:highlight>
                  <a:srgbClr val="FFFFFF"/>
                </a:highlight>
                <a:latin typeface="Montserrat"/>
                <a:ea typeface="Montserrat"/>
                <a:cs typeface="Montserrat"/>
                <a:sym typeface="Montserrat"/>
              </a:rPr>
              <a:t>Operation Encompass will ensure that a member of the school staff, known as a Key Adult, is trained to allow them to liaise with the police and to use the information that has been shared, in confidence, while ensuring that the school is able to make provision for possible difficulties experienced by children, or their families, who have been involved in, or exposed to, a domestic abuse incident.</a:t>
            </a:r>
            <a:endParaRPr b="0" i="0" sz="1400" u="none" cap="none" strike="noStrike">
              <a:solidFill>
                <a:srgbClr val="000000"/>
              </a:solidFill>
              <a:latin typeface="Arial"/>
              <a:ea typeface="Arial"/>
              <a:cs typeface="Arial"/>
              <a:sym typeface="Arial"/>
            </a:endParaRPr>
          </a:p>
        </p:txBody>
      </p:sp>
      <p:sp>
        <p:nvSpPr>
          <p:cNvPr id="93" name="Google Shape;93;p17"/>
          <p:cNvSpPr txBox="1"/>
          <p:nvPr/>
        </p:nvSpPr>
        <p:spPr>
          <a:xfrm>
            <a:off x="1767125" y="3118725"/>
            <a:ext cx="3387600" cy="2435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0"/>
              </a:spcAft>
              <a:buClr>
                <a:srgbClr val="000000"/>
              </a:buClr>
              <a:buSzPts val="1200"/>
              <a:buFont typeface="Arial"/>
              <a:buNone/>
            </a:pPr>
            <a:r>
              <a:rPr b="1" i="0" lang="en" sz="1200" u="none" cap="none" strike="noStrike">
                <a:solidFill>
                  <a:srgbClr val="000080"/>
                </a:solidFill>
                <a:latin typeface="Arial"/>
                <a:ea typeface="Arial"/>
                <a:cs typeface="Arial"/>
                <a:sym typeface="Arial"/>
              </a:rPr>
              <a:t>ATTENDANCE</a:t>
            </a:r>
            <a:endParaRPr b="1" i="0" sz="1200" u="none" cap="none" strike="noStrike">
              <a:solidFill>
                <a:srgbClr val="00008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1" lang="en" sz="1200" u="none" cap="none" strike="noStrike">
                <a:solidFill>
                  <a:srgbClr val="000000"/>
                </a:solidFill>
                <a:highlight>
                  <a:srgbClr val="FFFFFF"/>
                </a:highlight>
                <a:latin typeface="Arial"/>
                <a:ea typeface="Arial"/>
                <a:cs typeface="Arial"/>
                <a:sym typeface="Arial"/>
              </a:rPr>
              <a:t>Hi, my name is Natalie, I'm the Attendance and Welfare Officer here at St Joseph's. I monitor attendance regularly to ensure that, where possible, every child is in school on time every day. If you have any concerns around your child's attendance, please leave a message with the office and I will contact you.</a:t>
            </a:r>
            <a:endParaRPr b="0" i="1" sz="1200" u="none" cap="none" strike="noStrike">
              <a:solidFill>
                <a:srgbClr val="000000"/>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1" sz="1200" u="none" cap="none" strike="noStrike">
              <a:solidFill>
                <a:srgbClr val="000000"/>
              </a:solidFill>
              <a:latin typeface="Arial"/>
              <a:ea typeface="Arial"/>
              <a:cs typeface="Arial"/>
              <a:sym typeface="Arial"/>
            </a:endParaRPr>
          </a:p>
          <a:p>
            <a:pPr indent="0" lvl="0" marL="0" marR="0" rtl="0" algn="ctr">
              <a:lnSpc>
                <a:spcPct val="115000"/>
              </a:lnSpc>
              <a:spcBef>
                <a:spcPts val="1200"/>
              </a:spcBef>
              <a:spcAft>
                <a:spcPts val="0"/>
              </a:spcAft>
              <a:buClr>
                <a:srgbClr val="000000"/>
              </a:buClr>
              <a:buSzPts val="1200"/>
              <a:buFont typeface="Arial"/>
              <a:buNone/>
            </a:pPr>
            <a:r>
              <a:rPr b="0" i="1" lang="en" sz="1200" u="none" cap="none" strike="noStrike">
                <a:solidFill>
                  <a:srgbClr val="000000"/>
                </a:solidFill>
                <a:highlight>
                  <a:srgbClr val="FFFFFF"/>
                </a:highlight>
                <a:latin typeface="Calibri"/>
                <a:ea typeface="Calibri"/>
                <a:cs typeface="Calibri"/>
                <a:sym typeface="Calibri"/>
              </a:rPr>
              <a:t> </a:t>
            </a:r>
            <a:endParaRPr b="0" i="0" sz="100" u="none" cap="none" strike="noStrike">
              <a:solidFill>
                <a:schemeClr val="accent1"/>
              </a:solidFill>
              <a:latin typeface="Arial"/>
              <a:ea typeface="Arial"/>
              <a:cs typeface="Arial"/>
              <a:sym typeface="Arial"/>
            </a:endParaRPr>
          </a:p>
        </p:txBody>
      </p:sp>
      <p:sp>
        <p:nvSpPr>
          <p:cNvPr id="94" name="Google Shape;94;p17"/>
          <p:cNvSpPr txBox="1"/>
          <p:nvPr/>
        </p:nvSpPr>
        <p:spPr>
          <a:xfrm>
            <a:off x="238150" y="1745625"/>
            <a:ext cx="3254700" cy="137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000"/>
              <a:buFont typeface="Arial"/>
              <a:buNone/>
            </a:pPr>
            <a:r>
              <a:rPr b="1" i="0" lang="en" sz="1000" u="none" cap="none" strike="noStrike">
                <a:solidFill>
                  <a:srgbClr val="4475A1"/>
                </a:solidFill>
                <a:latin typeface="Arial"/>
                <a:ea typeface="Arial"/>
                <a:cs typeface="Arial"/>
                <a:sym typeface="Arial"/>
              </a:rPr>
              <a:t>        </a:t>
            </a:r>
            <a:r>
              <a:rPr b="1" i="0" lang="en" sz="1200" u="none" cap="none" strike="noStrike">
                <a:solidFill>
                  <a:srgbClr val="4475A1"/>
                </a:solidFill>
                <a:latin typeface="Arial"/>
                <a:ea typeface="Arial"/>
                <a:cs typeface="Arial"/>
                <a:sym typeface="Arial"/>
              </a:rPr>
              <a:t>                    WELFARE</a:t>
            </a:r>
            <a:endParaRPr b="1" i="0" sz="1200" u="none" cap="none" strike="noStrike">
              <a:solidFill>
                <a:srgbClr val="4475A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000"/>
              <a:buFont typeface="Arial"/>
              <a:buNone/>
            </a:pPr>
            <a:r>
              <a:rPr b="0" i="0" lang="en" sz="1200" u="none" cap="none" strike="noStrike">
                <a:solidFill>
                  <a:schemeClr val="accent1"/>
                </a:solidFill>
                <a:latin typeface="Arial"/>
                <a:ea typeface="Arial"/>
                <a:cs typeface="Arial"/>
                <a:sym typeface="Arial"/>
              </a:rPr>
              <a:t>Our Family Support Worker is Julie . Please let us know if you would like her to contact you for ANY support.   Everyone needs a Julie in their lives!</a:t>
            </a:r>
            <a:endParaRPr b="0" i="0" sz="1200" u="none" cap="none" strike="noStrike">
              <a:solidFill>
                <a:schemeClr val="accent1"/>
              </a:solidFill>
              <a:latin typeface="Arial"/>
              <a:ea typeface="Arial"/>
              <a:cs typeface="Arial"/>
              <a:sym typeface="Arial"/>
            </a:endParaRPr>
          </a:p>
        </p:txBody>
      </p:sp>
      <p:sp>
        <p:nvSpPr>
          <p:cNvPr id="95" name="Google Shape;95;p17"/>
          <p:cNvSpPr txBox="1"/>
          <p:nvPr/>
        </p:nvSpPr>
        <p:spPr>
          <a:xfrm>
            <a:off x="2058675" y="345675"/>
            <a:ext cx="30000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1200"/>
              </a:spcAft>
              <a:buClr>
                <a:srgbClr val="000000"/>
              </a:buClr>
              <a:buSzPts val="2100"/>
              <a:buFont typeface="Arial"/>
              <a:buNone/>
            </a:pPr>
            <a:r>
              <a:rPr b="1" i="0" lang="en" sz="2100" u="sng" cap="none" strike="noStrike">
                <a:solidFill>
                  <a:srgbClr val="0000FF"/>
                </a:solidFill>
                <a:latin typeface="Source Code Pro"/>
                <a:ea typeface="Source Code Pro"/>
                <a:cs typeface="Source Code Pro"/>
                <a:sym typeface="Source Code Pro"/>
              </a:rPr>
              <a:t>SAFEGUARDING</a:t>
            </a:r>
            <a:endParaRPr b="0" i="0" sz="1900" u="sng" cap="none" strike="noStrike">
              <a:solidFill>
                <a:srgbClr val="0000FF"/>
              </a:solidFill>
              <a:latin typeface="Arial"/>
              <a:ea typeface="Arial"/>
              <a:cs typeface="Arial"/>
              <a:sym typeface="Arial"/>
            </a:endParaRPr>
          </a:p>
        </p:txBody>
      </p:sp>
      <p:pic>
        <p:nvPicPr>
          <p:cNvPr id="96" name="Google Shape;96;p17" title="Natalie for newsletter.jpeg"/>
          <p:cNvPicPr preferRelativeResize="0"/>
          <p:nvPr/>
        </p:nvPicPr>
        <p:blipFill rotWithShape="1">
          <a:blip r:embed="rId5">
            <a:alphaModFix/>
          </a:blip>
          <a:srcRect b="8038" l="0" r="0" t="8038"/>
          <a:stretch/>
        </p:blipFill>
        <p:spPr>
          <a:xfrm>
            <a:off x="134700" y="3367100"/>
            <a:ext cx="1221700" cy="1621550"/>
          </a:xfrm>
          <a:prstGeom prst="rect">
            <a:avLst/>
          </a:prstGeom>
          <a:noFill/>
          <a:ln>
            <a:noFill/>
          </a:ln>
        </p:spPr>
      </p:pic>
      <p:pic>
        <p:nvPicPr>
          <p:cNvPr id="97" name="Google Shape;97;p17" title="Photo of Julie Farrant.JPG"/>
          <p:cNvPicPr preferRelativeResize="0"/>
          <p:nvPr/>
        </p:nvPicPr>
        <p:blipFill rotWithShape="1">
          <a:blip r:embed="rId6">
            <a:alphaModFix/>
          </a:blip>
          <a:srcRect b="0" l="0" r="0" t="0"/>
          <a:stretch/>
        </p:blipFill>
        <p:spPr>
          <a:xfrm>
            <a:off x="3399425" y="1799050"/>
            <a:ext cx="1221701" cy="1254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5899b71ffc_0_0"/>
          <p:cNvSpPr txBox="1"/>
          <p:nvPr/>
        </p:nvSpPr>
        <p:spPr>
          <a:xfrm rot="-5400000">
            <a:off x="-1928825" y="2167650"/>
            <a:ext cx="4936500" cy="8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50"/>
              <a:buFont typeface="Arial"/>
              <a:buNone/>
            </a:pPr>
            <a:r>
              <a:rPr b="1" i="0" lang="en" sz="4050" u="none" cap="none" strike="noStrike">
                <a:solidFill>
                  <a:srgbClr val="0000FF"/>
                </a:solidFill>
                <a:latin typeface="Amatic SC"/>
                <a:ea typeface="Amatic SC"/>
                <a:cs typeface="Amatic SC"/>
                <a:sym typeface="Amatic SC"/>
              </a:rPr>
              <a:t>Community Events &amp; activities</a:t>
            </a:r>
            <a:endParaRPr b="0" i="0" sz="1400" u="none" cap="none" strike="noStrike">
              <a:solidFill>
                <a:srgbClr val="000000"/>
              </a:solidFill>
              <a:latin typeface="Arial"/>
              <a:ea typeface="Arial"/>
              <a:cs typeface="Arial"/>
              <a:sym typeface="Arial"/>
            </a:endParaRPr>
          </a:p>
        </p:txBody>
      </p:sp>
      <p:pic>
        <p:nvPicPr>
          <p:cNvPr id="103" name="Google Shape;103;g35899b71ffc_0_0" title="Fireworks.jpg"/>
          <p:cNvPicPr preferRelativeResize="0"/>
          <p:nvPr/>
        </p:nvPicPr>
        <p:blipFill rotWithShape="1">
          <a:blip r:embed="rId3">
            <a:alphaModFix/>
          </a:blip>
          <a:srcRect b="0" l="0" r="0" t="0"/>
          <a:stretch/>
        </p:blipFill>
        <p:spPr>
          <a:xfrm>
            <a:off x="1095925" y="152400"/>
            <a:ext cx="3420961" cy="4838700"/>
          </a:xfrm>
          <a:prstGeom prst="rect">
            <a:avLst/>
          </a:prstGeom>
          <a:noFill/>
          <a:ln>
            <a:noFill/>
          </a:ln>
        </p:spPr>
      </p:pic>
      <p:pic>
        <p:nvPicPr>
          <p:cNvPr id="104" name="Google Shape;104;g35899b71ffc_0_0" title="Teignmouth rugby.jpg"/>
          <p:cNvPicPr preferRelativeResize="0"/>
          <p:nvPr/>
        </p:nvPicPr>
        <p:blipFill rotWithShape="1">
          <a:blip r:embed="rId4">
            <a:alphaModFix/>
          </a:blip>
          <a:srcRect b="0" l="0" r="0" t="0"/>
          <a:stretch/>
        </p:blipFill>
        <p:spPr>
          <a:xfrm>
            <a:off x="4669286" y="152400"/>
            <a:ext cx="3415039"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sarahpascoe</dc:creator>
</cp:coreProperties>
</file>