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59" r:id="rId3"/>
    <p:sldId id="271" r:id="rId4"/>
    <p:sldId id="262" r:id="rId5"/>
    <p:sldId id="263" r:id="rId6"/>
    <p:sldId id="261" r:id="rId7"/>
    <p:sldId id="265" r:id="rId8"/>
    <p:sldId id="266" r:id="rId9"/>
    <p:sldId id="276" r:id="rId10"/>
    <p:sldId id="268" r:id="rId11"/>
    <p:sldId id="285" r:id="rId12"/>
    <p:sldId id="282" r:id="rId13"/>
    <p:sldId id="281" r:id="rId14"/>
    <p:sldId id="274" r:id="rId15"/>
    <p:sldId id="267" r:id="rId16"/>
    <p:sldId id="288" r:id="rId17"/>
    <p:sldId id="286" r:id="rId18"/>
    <p:sldId id="279" r:id="rId19"/>
    <p:sldId id="287" r:id="rId20"/>
    <p:sldId id="257" r:id="rId21"/>
    <p:sldId id="284" r:id="rId22"/>
    <p:sldId id="269" r:id="rId23"/>
    <p:sldId id="258" r:id="rId24"/>
    <p:sldId id="280"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p:scale>
          <a:sx n="81" d="100"/>
          <a:sy n="81" d="100"/>
        </p:scale>
        <p:origin x="-20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4A7530-A2F7-48FA-B88A-D6767479AF58}" type="datetimeFigureOut">
              <a:rPr lang="en-GB" smtClean="0"/>
              <a:t>20/10/2017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79CE5E-75F0-4C63-8FB8-618DAD6D3B26}" type="slidenum">
              <a:rPr lang="en-GB" smtClean="0"/>
              <a:t>‹#›</a:t>
            </a:fld>
            <a:endParaRPr lang="en-GB"/>
          </a:p>
        </p:txBody>
      </p:sp>
    </p:spTree>
    <p:extLst>
      <p:ext uri="{BB962C8B-B14F-4D97-AF65-F5344CB8AC3E}">
        <p14:creationId xmlns:p14="http://schemas.microsoft.com/office/powerpoint/2010/main" val="332114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653320-DE3C-4C54-A49B-6A103EABC2D6}" type="datetimeFigureOut">
              <a:rPr lang="en-GB" smtClean="0"/>
              <a:t>20/10/2017</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D21904F-365C-4D33-8025-071266275D4B}" type="slidenum">
              <a:rPr lang="en-GB" smtClean="0"/>
              <a:t>‹#›</a:t>
            </a:fld>
            <a:endParaRPr lang="en-GB" dirty="0"/>
          </a:p>
        </p:txBody>
      </p:sp>
    </p:spTree>
    <p:extLst>
      <p:ext uri="{BB962C8B-B14F-4D97-AF65-F5344CB8AC3E}">
        <p14:creationId xmlns:p14="http://schemas.microsoft.com/office/powerpoint/2010/main" val="158986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Welcome</a:t>
            </a:r>
            <a:r>
              <a:rPr lang="en-GB" baseline="0" dirty="0" smtClean="0"/>
              <a:t> to this read write </a:t>
            </a:r>
            <a:r>
              <a:rPr lang="en-GB" baseline="0" dirty="0" err="1" smtClean="0"/>
              <a:t>inc</a:t>
            </a:r>
            <a:r>
              <a:rPr lang="en-GB" baseline="0" dirty="0" smtClean="0"/>
              <a:t> and </a:t>
            </a:r>
            <a:r>
              <a:rPr lang="en-GB" baseline="0" smtClean="0"/>
              <a:t>phonic session</a:t>
            </a:r>
            <a:r>
              <a:rPr lang="en-GB" baseline="0" dirty="0" smtClean="0"/>
              <a:t>, I hope you find this useful and that I can address queries you may have.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1</a:t>
            </a:fld>
            <a:endParaRPr lang="en-GB" dirty="0"/>
          </a:p>
        </p:txBody>
      </p:sp>
    </p:spTree>
    <p:extLst>
      <p:ext uri="{BB962C8B-B14F-4D97-AF65-F5344CB8AC3E}">
        <p14:creationId xmlns:p14="http://schemas.microsoft.com/office/powerpoint/2010/main" val="5388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The phonic screening check</a:t>
            </a:r>
            <a:r>
              <a:rPr lang="en-GB" baseline="0" dirty="0" smtClean="0"/>
              <a:t> is a test of 40 words in 2 sections, generated by the government to allow us to see how children have progressed. The children will need to achieve a pass mark of 32 out of 40 to pass. If your child does not pass they will retake in yr2. last year we achieved 98% and so we will be working very hard to continue with our high expectations. </a:t>
            </a:r>
          </a:p>
          <a:p>
            <a:endParaRPr lang="en-GB" baseline="0" dirty="0" smtClean="0"/>
          </a:p>
          <a:p>
            <a:r>
              <a:rPr lang="en-GB" baseline="0" dirty="0" smtClean="0"/>
              <a:t>The test has 2 sections and each will consist of monster words and real words and the child will complete this test with their class teacher 1:1. the child will read each word, when they see a monster word they will be encouraged to stop and </a:t>
            </a:r>
            <a:r>
              <a:rPr lang="en-GB" baseline="0" dirty="0" err="1" smtClean="0"/>
              <a:t>fred</a:t>
            </a:r>
            <a:r>
              <a:rPr lang="en-GB" baseline="0" dirty="0" smtClean="0"/>
              <a:t> talk.</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10</a:t>
            </a:fld>
            <a:endParaRPr lang="en-GB" dirty="0"/>
          </a:p>
        </p:txBody>
      </p:sp>
    </p:spTree>
    <p:extLst>
      <p:ext uri="{BB962C8B-B14F-4D97-AF65-F5344CB8AC3E}">
        <p14:creationId xmlns:p14="http://schemas.microsoft.com/office/powerpoint/2010/main" val="328353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11</a:t>
            </a:fld>
            <a:endParaRPr lang="en-GB" dirty="0"/>
          </a:p>
        </p:txBody>
      </p:sp>
    </p:spTree>
    <p:extLst>
      <p:ext uri="{BB962C8B-B14F-4D97-AF65-F5344CB8AC3E}">
        <p14:creationId xmlns:p14="http://schemas.microsoft.com/office/powerpoint/2010/main" val="57223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12</a:t>
            </a:fld>
            <a:endParaRPr lang="en-GB" dirty="0"/>
          </a:p>
        </p:txBody>
      </p:sp>
    </p:spTree>
    <p:extLst>
      <p:ext uri="{BB962C8B-B14F-4D97-AF65-F5344CB8AC3E}">
        <p14:creationId xmlns:p14="http://schemas.microsoft.com/office/powerpoint/2010/main" val="358079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I have already identified the </a:t>
            </a:r>
            <a:r>
              <a:rPr lang="en-GB" dirty="0" err="1" smtClean="0"/>
              <a:t>ch</a:t>
            </a:r>
            <a:r>
              <a:rPr lang="en-GB" dirty="0" smtClean="0"/>
              <a:t> I need to</a:t>
            </a:r>
            <a:r>
              <a:rPr lang="en-GB" baseline="0" dirty="0" smtClean="0"/>
              <a:t> work with this year, if your child’s progress slows down we will update you.</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13</a:t>
            </a:fld>
            <a:endParaRPr lang="en-GB" dirty="0"/>
          </a:p>
        </p:txBody>
      </p:sp>
    </p:spTree>
    <p:extLst>
      <p:ext uri="{BB962C8B-B14F-4D97-AF65-F5344CB8AC3E}">
        <p14:creationId xmlns:p14="http://schemas.microsoft.com/office/powerpoint/2010/main" val="18792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This is what it looks like, it will take about 10 </a:t>
            </a:r>
            <a:r>
              <a:rPr lang="en-GB" dirty="0" err="1" smtClean="0"/>
              <a:t>mins</a:t>
            </a:r>
            <a:r>
              <a:rPr lang="en-GB" dirty="0" smtClean="0"/>
              <a:t>, not</a:t>
            </a:r>
            <a:r>
              <a:rPr lang="en-GB" baseline="0" dirty="0" smtClean="0"/>
              <a:t> stressful for the child.</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14</a:t>
            </a:fld>
            <a:endParaRPr lang="en-GB" dirty="0"/>
          </a:p>
        </p:txBody>
      </p:sp>
    </p:spTree>
    <p:extLst>
      <p:ext uri="{BB962C8B-B14F-4D97-AF65-F5344CB8AC3E}">
        <p14:creationId xmlns:p14="http://schemas.microsoft.com/office/powerpoint/2010/main" val="5984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15</a:t>
            </a:fld>
            <a:endParaRPr lang="en-GB" dirty="0"/>
          </a:p>
        </p:txBody>
      </p:sp>
    </p:spTree>
    <p:extLst>
      <p:ext uri="{BB962C8B-B14F-4D97-AF65-F5344CB8AC3E}">
        <p14:creationId xmlns:p14="http://schemas.microsoft.com/office/powerpoint/2010/main" val="89517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16</a:t>
            </a:fld>
            <a:endParaRPr lang="en-GB" dirty="0"/>
          </a:p>
        </p:txBody>
      </p:sp>
    </p:spTree>
    <p:extLst>
      <p:ext uri="{BB962C8B-B14F-4D97-AF65-F5344CB8AC3E}">
        <p14:creationId xmlns:p14="http://schemas.microsoft.com/office/powerpoint/2010/main" val="177548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17</a:t>
            </a:fld>
            <a:endParaRPr lang="en-GB" dirty="0"/>
          </a:p>
        </p:txBody>
      </p:sp>
    </p:spTree>
    <p:extLst>
      <p:ext uri="{BB962C8B-B14F-4D97-AF65-F5344CB8AC3E}">
        <p14:creationId xmlns:p14="http://schemas.microsoft.com/office/powerpoint/2010/main" val="1391587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2000" dirty="0" smtClean="0"/>
              <a:t>Lastly we will talk about how you can help your</a:t>
            </a:r>
            <a:r>
              <a:rPr lang="en-GB" sz="2000" baseline="0" dirty="0" smtClean="0"/>
              <a:t> child by reading at home. I'm sure many of you do read with your child, I do not just mean their school books but books you share together. Read everything, menus, shop names, newspapers, magazines, read things and report what you have read. Find information which is interesting to them and share it together, a webpage, a non fiction book. So important for your child to find a love for reading. </a:t>
            </a:r>
            <a:endParaRPr lang="en-GB"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21904F-365C-4D33-8025-071266275D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03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19</a:t>
            </a:fld>
            <a:endParaRPr lang="en-GB" dirty="0"/>
          </a:p>
        </p:txBody>
      </p:sp>
    </p:spTree>
    <p:extLst>
      <p:ext uri="{BB962C8B-B14F-4D97-AF65-F5344CB8AC3E}">
        <p14:creationId xmlns:p14="http://schemas.microsoft.com/office/powerpoint/2010/main" val="183133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Today we will cover 3 areas,</a:t>
            </a:r>
            <a:r>
              <a:rPr lang="en-GB" baseline="0" dirty="0" smtClean="0"/>
              <a:t> firstly I will show you a speed sound lesson, the speed sound lesson is the first 10 min of a </a:t>
            </a:r>
            <a:r>
              <a:rPr lang="en-GB" baseline="0" dirty="0" err="1" smtClean="0"/>
              <a:t>rwi</a:t>
            </a:r>
            <a:r>
              <a:rPr lang="en-GB" baseline="0" dirty="0" smtClean="0"/>
              <a:t> lesson. I will then explain to you what will happen in the phonic screening check and finally I will talk to you about what you can do at home to support your </a:t>
            </a:r>
            <a:r>
              <a:rPr lang="en-GB" baseline="0" dirty="0" err="1" smtClean="0"/>
              <a:t>childs</a:t>
            </a:r>
            <a:r>
              <a:rPr lang="en-GB" baseline="0" dirty="0" smtClean="0"/>
              <a:t> learning.</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2</a:t>
            </a:fld>
            <a:endParaRPr lang="en-GB" dirty="0"/>
          </a:p>
        </p:txBody>
      </p:sp>
    </p:spTree>
    <p:extLst>
      <p:ext uri="{BB962C8B-B14F-4D97-AF65-F5344CB8AC3E}">
        <p14:creationId xmlns:p14="http://schemas.microsoft.com/office/powerpoint/2010/main" val="147709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GB" sz="2300" b="0" i="0" u="none" strike="noStrike" kern="1200" cap="none" spc="0" normalizeH="0" baseline="0" noProof="0" dirty="0" smtClean="0">
                <a:ln>
                  <a:noFill/>
                </a:ln>
                <a:solidFill>
                  <a:srgbClr val="000000"/>
                </a:solidFill>
                <a:effectLst/>
                <a:uLnTx/>
                <a:uFillTx/>
                <a:latin typeface="Lucida Sans Unicode"/>
                <a:ea typeface="+mn-ea"/>
                <a:cs typeface="+mn-cs"/>
              </a:rPr>
              <a:t>If you have the time ( I know it is very precious!) I would urge you to try and read stories to your child before they go to bed to increase their vocabulary knowledge and encourage them to enjoy the pleasure of a good story.  </a:t>
            </a:r>
            <a:br>
              <a:rPr kumimoji="0" lang="en-GB" sz="2300" b="0" i="0" u="none" strike="noStrike" kern="1200" cap="none" spc="0" normalizeH="0" baseline="0" noProof="0" dirty="0" smtClean="0">
                <a:ln>
                  <a:noFill/>
                </a:ln>
                <a:solidFill>
                  <a:srgbClr val="000000"/>
                </a:solidFill>
                <a:effectLst/>
                <a:uLnTx/>
                <a:uFillTx/>
                <a:latin typeface="Lucida Sans Unicode"/>
                <a:ea typeface="+mn-ea"/>
                <a:cs typeface="+mn-cs"/>
              </a:rPr>
            </a:br>
            <a:endParaRPr kumimoji="0" lang="en-GB" sz="2300" b="0" i="0" u="none" strike="noStrike" kern="1200" cap="none" spc="0" normalizeH="0" baseline="0" noProof="0" dirty="0" smtClean="0">
              <a:ln>
                <a:noFill/>
              </a:ln>
              <a:solidFill>
                <a:srgbClr val="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GB" sz="2300" b="0" i="0" u="none" strike="noStrike" kern="1200" cap="none" spc="0" normalizeH="0" baseline="0" noProof="0" dirty="0" smtClean="0">
                <a:ln>
                  <a:noFill/>
                </a:ln>
                <a:solidFill>
                  <a:srgbClr val="000000"/>
                </a:solidFill>
                <a:effectLst/>
                <a:uLnTx/>
                <a:uFillTx/>
                <a:latin typeface="Lucida Sans Unicode"/>
                <a:ea typeface="+mn-ea"/>
                <a:cs typeface="+mn-cs"/>
              </a:rPr>
              <a:t>Books don’t have to be expensive. The local library is also a wonderful place to get lots of different books and is a wonderful experience for your child to choose their own stories.</a:t>
            </a:r>
            <a:endParaRPr kumimoji="0" lang="en-GB" sz="2300" b="0" i="0" u="none" strike="noStrike" kern="1200" cap="none" spc="0" normalizeH="0" baseline="0" noProof="0" dirty="0" smtClean="0">
              <a:ln>
                <a:noFill/>
              </a:ln>
              <a:solidFill>
                <a:prstClr val="black"/>
              </a:solidFill>
              <a:effectLst/>
              <a:uLnTx/>
              <a:uFillTx/>
              <a:latin typeface="Lucida Sans Unicode"/>
              <a:ea typeface="+mn-ea"/>
              <a:cs typeface="+mn-cs"/>
            </a:endParaRPr>
          </a:p>
          <a:p>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20</a:t>
            </a:fld>
            <a:endParaRPr lang="en-GB" dirty="0"/>
          </a:p>
        </p:txBody>
      </p:sp>
    </p:spTree>
    <p:extLst>
      <p:ext uri="{BB962C8B-B14F-4D97-AF65-F5344CB8AC3E}">
        <p14:creationId xmlns:p14="http://schemas.microsoft.com/office/powerpoint/2010/main" val="251225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21</a:t>
            </a:fld>
            <a:endParaRPr lang="en-GB" dirty="0"/>
          </a:p>
        </p:txBody>
      </p:sp>
    </p:spTree>
    <p:extLst>
      <p:ext uri="{BB962C8B-B14F-4D97-AF65-F5344CB8AC3E}">
        <p14:creationId xmlns:p14="http://schemas.microsoft.com/office/powerpoint/2010/main" val="345749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Questioning</a:t>
            </a:r>
            <a:r>
              <a:rPr lang="en-GB" baseline="0" dirty="0" smtClean="0"/>
              <a:t> leads to a greater understanding, closed questions ‘do you like the book? Do you like the character? Provide one word </a:t>
            </a:r>
            <a:r>
              <a:rPr lang="en-GB" baseline="0" dirty="0" err="1" smtClean="0"/>
              <a:t>answersm</a:t>
            </a:r>
            <a:r>
              <a:rPr lang="en-GB" baseline="0" dirty="0" smtClean="0"/>
              <a:t>, ask ‘open questions to encourage more talking and discussion and therefore more understanding. </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22</a:t>
            </a:fld>
            <a:endParaRPr lang="en-GB" dirty="0"/>
          </a:p>
        </p:txBody>
      </p:sp>
    </p:spTree>
    <p:extLst>
      <p:ext uri="{BB962C8B-B14F-4D97-AF65-F5344CB8AC3E}">
        <p14:creationId xmlns:p14="http://schemas.microsoft.com/office/powerpoint/2010/main" val="295378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23</a:t>
            </a:fld>
            <a:endParaRPr lang="en-GB" dirty="0"/>
          </a:p>
        </p:txBody>
      </p:sp>
    </p:spTree>
    <p:extLst>
      <p:ext uri="{BB962C8B-B14F-4D97-AF65-F5344CB8AC3E}">
        <p14:creationId xmlns:p14="http://schemas.microsoft.com/office/powerpoint/2010/main" val="116550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24</a:t>
            </a:fld>
            <a:endParaRPr lang="en-GB" dirty="0"/>
          </a:p>
        </p:txBody>
      </p:sp>
    </p:spTree>
    <p:extLst>
      <p:ext uri="{BB962C8B-B14F-4D97-AF65-F5344CB8AC3E}">
        <p14:creationId xmlns:p14="http://schemas.microsoft.com/office/powerpoint/2010/main" val="211606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Now we will show you our speed sound lesson. So sit back and enjoy and</a:t>
            </a:r>
            <a:r>
              <a:rPr lang="en-GB" baseline="0" dirty="0" smtClean="0"/>
              <a:t> let me show you how amazing these children are.</a:t>
            </a:r>
          </a:p>
          <a:p>
            <a:endParaRPr lang="en-GB" baseline="0" dirty="0" smtClean="0"/>
          </a:p>
          <a:p>
            <a:r>
              <a:rPr lang="en-GB" baseline="0" dirty="0" smtClean="0"/>
              <a:t>After the speed sound lesson-children to go </a:t>
            </a:r>
            <a:r>
              <a:rPr lang="en-GB" baseline="0" dirty="0" err="1" smtClean="0"/>
              <a:t>bk</a:t>
            </a:r>
            <a:r>
              <a:rPr lang="en-GB" baseline="0" dirty="0" smtClean="0"/>
              <a:t> to class. I hope you enjoyed the lesson. The children do this daily and will continue to do this daily even when they come off the programme.</a:t>
            </a:r>
          </a:p>
          <a:p>
            <a:endParaRPr lang="en-GB" baseline="0" dirty="0" smtClean="0"/>
          </a:p>
          <a:p>
            <a:r>
              <a:rPr lang="en-GB" baseline="0" dirty="0" err="1" smtClean="0"/>
              <a:t>Rwi</a:t>
            </a:r>
            <a:r>
              <a:rPr lang="en-GB" baseline="0" dirty="0" smtClean="0"/>
              <a:t> has been extremely successful here at </a:t>
            </a:r>
            <a:r>
              <a:rPr lang="en-GB" baseline="0" dirty="0" err="1" smtClean="0"/>
              <a:t>lionel</a:t>
            </a:r>
            <a:r>
              <a:rPr lang="en-GB" baseline="0" dirty="0" smtClean="0"/>
              <a:t>. We started a few years ago and have noticed a huge change in the speed at which </a:t>
            </a:r>
            <a:r>
              <a:rPr lang="en-GB" baseline="0" dirty="0" err="1" smtClean="0"/>
              <a:t>ch</a:t>
            </a:r>
            <a:r>
              <a:rPr lang="en-GB" baseline="0" dirty="0" smtClean="0"/>
              <a:t> are now learning to read and write. This year has been no </a:t>
            </a:r>
            <a:r>
              <a:rPr lang="en-GB" baseline="0" dirty="0" err="1" smtClean="0"/>
              <a:t>acception</a:t>
            </a:r>
            <a:r>
              <a:rPr lang="en-GB" baseline="0" dirty="0" smtClean="0"/>
              <a:t> and we are so pleased with how well your children are doing. </a:t>
            </a:r>
          </a:p>
          <a:p>
            <a:endParaRPr lang="en-GB" baseline="0" dirty="0" smtClean="0"/>
          </a:p>
          <a:p>
            <a:r>
              <a:rPr lang="en-GB" baseline="0" dirty="0" smtClean="0"/>
              <a:t>Let me explain a little to you about how the </a:t>
            </a:r>
            <a:r>
              <a:rPr lang="en-GB" baseline="0" dirty="0" err="1" smtClean="0"/>
              <a:t>programmme</a:t>
            </a:r>
            <a:r>
              <a:rPr lang="en-GB" baseline="0" dirty="0" smtClean="0"/>
              <a:t> works</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3</a:t>
            </a:fld>
            <a:endParaRPr lang="en-GB" dirty="0"/>
          </a:p>
        </p:txBody>
      </p:sp>
    </p:spTree>
    <p:extLst>
      <p:ext uri="{BB962C8B-B14F-4D97-AF65-F5344CB8AC3E}">
        <p14:creationId xmlns:p14="http://schemas.microsoft.com/office/powerpoint/2010/main" val="221136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Firstly the </a:t>
            </a:r>
            <a:r>
              <a:rPr lang="en-GB" dirty="0" err="1" smtClean="0"/>
              <a:t>ch</a:t>
            </a:r>
            <a:r>
              <a:rPr lang="en-GB" dirty="0" smtClean="0"/>
              <a:t> will learn their sounds (this began in</a:t>
            </a:r>
            <a:r>
              <a:rPr lang="en-GB" baseline="0" dirty="0" smtClean="0"/>
              <a:t> reception, with first </a:t>
            </a:r>
            <a:r>
              <a:rPr lang="en-GB" baseline="0" dirty="0" err="1" smtClean="0"/>
              <a:t>ch</a:t>
            </a:r>
            <a:r>
              <a:rPr lang="en-GB" baseline="0" dirty="0" smtClean="0"/>
              <a:t> learning what we call simple sounds) they then go on to learn their complex sounds, but at the same time they are also learning to blend to read the sounds they have learnt and write them.</a:t>
            </a:r>
          </a:p>
          <a:p>
            <a:r>
              <a:rPr lang="en-GB" baseline="0" dirty="0" smtClean="0"/>
              <a:t>When the </a:t>
            </a:r>
            <a:r>
              <a:rPr lang="en-GB" baseline="0" dirty="0" err="1" smtClean="0"/>
              <a:t>ch</a:t>
            </a:r>
            <a:r>
              <a:rPr lang="en-GB" baseline="0" dirty="0" smtClean="0"/>
              <a:t> have learnt their first set of sound sand can blend they start the storybook programme where they read books with the sounds in which they have learnt, as they learn more sounds and can read the books </a:t>
            </a:r>
            <a:r>
              <a:rPr lang="en-GB" baseline="0" dirty="0" err="1" smtClean="0"/>
              <a:t>easilly</a:t>
            </a:r>
            <a:r>
              <a:rPr lang="en-GB" baseline="0" dirty="0" smtClean="0"/>
              <a:t> they then go up to the next level </a:t>
            </a:r>
            <a:r>
              <a:rPr lang="en-GB" baseline="0" dirty="0" err="1" smtClean="0"/>
              <a:t>untill</a:t>
            </a:r>
            <a:r>
              <a:rPr lang="en-GB" baseline="0" dirty="0" smtClean="0"/>
              <a:t> they have learnt to read all the sounds and the different spellings of the sounds. </a:t>
            </a:r>
          </a:p>
          <a:p>
            <a:r>
              <a:rPr lang="en-GB" baseline="0" dirty="0" smtClean="0"/>
              <a:t>In the storybook lessons </a:t>
            </a:r>
            <a:r>
              <a:rPr lang="en-GB" baseline="0" dirty="0" err="1" smtClean="0"/>
              <a:t>ch</a:t>
            </a:r>
            <a:r>
              <a:rPr lang="en-GB" baseline="0" dirty="0" smtClean="0"/>
              <a:t> share books with their ‘learning partner’ using a lolly stick they take it in turns to read with each child ‘being the teacher’ </a:t>
            </a:r>
            <a:endParaRPr lang="en-GB" dirty="0" smtClean="0"/>
          </a:p>
          <a:p>
            <a:r>
              <a:rPr lang="en-GB" dirty="0" smtClean="0"/>
              <a:t>This builds confidence and partner skills as</a:t>
            </a:r>
            <a:r>
              <a:rPr lang="en-GB" baseline="0" dirty="0" smtClean="0"/>
              <a:t> well as enveloping the theory that you can only really know something when you teach someone else. They </a:t>
            </a:r>
            <a:r>
              <a:rPr lang="en-GB" baseline="0" dirty="0" err="1" smtClean="0"/>
              <a:t>corrrect</a:t>
            </a:r>
            <a:r>
              <a:rPr lang="en-GB" baseline="0" dirty="0" smtClean="0"/>
              <a:t> each other and support each other in their partners.it gives </a:t>
            </a:r>
            <a:r>
              <a:rPr lang="en-GB" baseline="0" dirty="0" err="1" smtClean="0"/>
              <a:t>ch</a:t>
            </a:r>
            <a:r>
              <a:rPr lang="en-GB" baseline="0" dirty="0" smtClean="0"/>
              <a:t> a strong sense that they ‘know what they know’ </a:t>
            </a:r>
            <a:r>
              <a:rPr lang="en-GB" baseline="0" dirty="0" err="1" smtClean="0"/>
              <a:t>indepence</a:t>
            </a:r>
            <a:r>
              <a:rPr lang="en-GB" baseline="0" dirty="0" smtClean="0"/>
              <a:t> and self esteem </a:t>
            </a:r>
            <a:r>
              <a:rPr lang="en-GB" baseline="0" dirty="0" err="1" smtClean="0"/>
              <a:t>therefire</a:t>
            </a:r>
            <a:r>
              <a:rPr lang="en-GB" baseline="0" dirty="0" smtClean="0"/>
              <a:t> flourishes. It is also a key assessment tool for teachers.</a:t>
            </a:r>
          </a:p>
          <a:p>
            <a:r>
              <a:rPr lang="en-GB" baseline="0" dirty="0" smtClean="0"/>
              <a:t>After the children have read the story they will then complete a writing task.</a:t>
            </a:r>
          </a:p>
          <a:p>
            <a:endParaRPr lang="en-GB" dirty="0" smtClean="0"/>
          </a:p>
          <a:p>
            <a:r>
              <a:rPr lang="en-GB" dirty="0" smtClean="0"/>
              <a:t>Using Read Write </a:t>
            </a:r>
            <a:r>
              <a:rPr lang="en-GB" dirty="0" err="1" smtClean="0"/>
              <a:t>Inc</a:t>
            </a:r>
            <a:r>
              <a:rPr lang="en-GB" dirty="0" smtClean="0"/>
              <a:t> the children learn to read effortlessly so that they can put all their energy into comprehending what they read.  </a:t>
            </a:r>
          </a:p>
          <a:p>
            <a:r>
              <a:rPr lang="en-GB" dirty="0" smtClean="0"/>
              <a:t> It also allows them to spell effortlessly so that they can put their energy into composing what they write.</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4</a:t>
            </a:fld>
            <a:endParaRPr lang="en-GB" dirty="0"/>
          </a:p>
        </p:txBody>
      </p:sp>
    </p:spTree>
    <p:extLst>
      <p:ext uri="{BB962C8B-B14F-4D97-AF65-F5344CB8AC3E}">
        <p14:creationId xmlns:p14="http://schemas.microsoft.com/office/powerpoint/2010/main" val="336772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5</a:t>
            </a:fld>
            <a:endParaRPr lang="en-GB" dirty="0"/>
          </a:p>
        </p:txBody>
      </p:sp>
    </p:spTree>
    <p:extLst>
      <p:ext uri="{BB962C8B-B14F-4D97-AF65-F5344CB8AC3E}">
        <p14:creationId xmlns:p14="http://schemas.microsoft.com/office/powerpoint/2010/main" val="41628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A grapheme is a sound written down (phoneme is the</a:t>
            </a:r>
            <a:r>
              <a:rPr lang="en-GB" baseline="0" dirty="0" smtClean="0"/>
              <a:t> spoken sound)</a:t>
            </a:r>
            <a:endParaRPr lang="en-GB" dirty="0" smtClean="0"/>
          </a:p>
          <a:p>
            <a:r>
              <a:rPr lang="en-GB" dirty="0" smtClean="0"/>
              <a:t>English has more than 150 graphemes</a:t>
            </a:r>
          </a:p>
          <a:p>
            <a:r>
              <a:rPr lang="en-GB" dirty="0" smtClean="0"/>
              <a:t>A complex code! Here you can</a:t>
            </a:r>
            <a:r>
              <a:rPr lang="en-GB" baseline="0" dirty="0" smtClean="0"/>
              <a:t> see all the </a:t>
            </a:r>
            <a:r>
              <a:rPr lang="en-GB" baseline="0" dirty="0" err="1" smtClean="0"/>
              <a:t>differnt</a:t>
            </a:r>
            <a:r>
              <a:rPr lang="en-GB" baseline="0" dirty="0" smtClean="0"/>
              <a:t> ways the sounds are written</a:t>
            </a:r>
            <a:endParaRPr lang="en-GB" dirty="0" smtClean="0"/>
          </a:p>
        </p:txBody>
      </p:sp>
      <p:sp>
        <p:nvSpPr>
          <p:cNvPr id="4" name="Slide Number Placeholder 3"/>
          <p:cNvSpPr>
            <a:spLocks noGrp="1"/>
          </p:cNvSpPr>
          <p:nvPr>
            <p:ph type="sldNum" sz="quarter" idx="10"/>
          </p:nvPr>
        </p:nvSpPr>
        <p:spPr/>
        <p:txBody>
          <a:bodyPr/>
          <a:lstStyle/>
          <a:p>
            <a:fld id="{FD21904F-365C-4D33-8025-071266275D4B}" type="slidenum">
              <a:rPr lang="en-GB" smtClean="0"/>
              <a:t>6</a:t>
            </a:fld>
            <a:endParaRPr lang="en-GB" dirty="0"/>
          </a:p>
        </p:txBody>
      </p:sp>
    </p:spTree>
    <p:extLst>
      <p:ext uri="{BB962C8B-B14F-4D97-AF65-F5344CB8AC3E}">
        <p14:creationId xmlns:p14="http://schemas.microsoft.com/office/powerpoint/2010/main" val="270048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Some of you may be</a:t>
            </a:r>
            <a:r>
              <a:rPr lang="en-GB" baseline="0" dirty="0" smtClean="0"/>
              <a:t> familiar with ‘</a:t>
            </a:r>
            <a:r>
              <a:rPr lang="en-GB" baseline="0" dirty="0" err="1" smtClean="0"/>
              <a:t>fred</a:t>
            </a:r>
            <a:r>
              <a:rPr lang="en-GB" baseline="0" dirty="0" smtClean="0"/>
              <a:t>’, he only speaks in pure sounds-children need to blend the sounds her </a:t>
            </a:r>
            <a:r>
              <a:rPr lang="en-GB" baseline="0" dirty="0" err="1" smtClean="0"/>
              <a:t>ays</a:t>
            </a:r>
            <a:r>
              <a:rPr lang="en-GB" baseline="0" dirty="0" smtClean="0"/>
              <a:t> to hear and read words.</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7</a:t>
            </a:fld>
            <a:endParaRPr lang="en-GB" dirty="0"/>
          </a:p>
        </p:txBody>
      </p:sp>
    </p:spTree>
    <p:extLst>
      <p:ext uri="{BB962C8B-B14F-4D97-AF65-F5344CB8AC3E}">
        <p14:creationId xmlns:p14="http://schemas.microsoft.com/office/powerpoint/2010/main" val="73459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Fred fingers-demo-get parents to tell</a:t>
            </a:r>
            <a:r>
              <a:rPr lang="en-GB" baseline="0" dirty="0" smtClean="0"/>
              <a:t> how many sounds in ‘dog’ ‘snow’ if can ‘cake’</a:t>
            </a:r>
          </a:p>
          <a:p>
            <a:r>
              <a:rPr lang="en-GB" baseline="0" dirty="0" smtClean="0"/>
              <a:t>Fred spelling-</a:t>
            </a:r>
            <a:endParaRPr lang="en-GB" dirty="0"/>
          </a:p>
        </p:txBody>
      </p:sp>
      <p:sp>
        <p:nvSpPr>
          <p:cNvPr id="4" name="Slide Number Placeholder 3"/>
          <p:cNvSpPr>
            <a:spLocks noGrp="1"/>
          </p:cNvSpPr>
          <p:nvPr>
            <p:ph type="sldNum" sz="quarter" idx="10"/>
          </p:nvPr>
        </p:nvSpPr>
        <p:spPr/>
        <p:txBody>
          <a:bodyPr/>
          <a:lstStyle/>
          <a:p>
            <a:fld id="{FD21904F-365C-4D33-8025-071266275D4B}" type="slidenum">
              <a:rPr lang="en-GB" smtClean="0"/>
              <a:t>8</a:t>
            </a:fld>
            <a:endParaRPr lang="en-GB" dirty="0"/>
          </a:p>
        </p:txBody>
      </p:sp>
    </p:spTree>
    <p:extLst>
      <p:ext uri="{BB962C8B-B14F-4D97-AF65-F5344CB8AC3E}">
        <p14:creationId xmlns:p14="http://schemas.microsoft.com/office/powerpoint/2010/main" val="9450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1904F-365C-4D33-8025-071266275D4B}" type="slidenum">
              <a:rPr lang="en-GB" smtClean="0"/>
              <a:t>9</a:t>
            </a:fld>
            <a:endParaRPr lang="en-GB" dirty="0"/>
          </a:p>
        </p:txBody>
      </p:sp>
    </p:spTree>
    <p:extLst>
      <p:ext uri="{BB962C8B-B14F-4D97-AF65-F5344CB8AC3E}">
        <p14:creationId xmlns:p14="http://schemas.microsoft.com/office/powerpoint/2010/main" val="1779704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618FECE-8970-488A-9B64-C1EF71A52E52}" type="datetimeFigureOut">
              <a:rPr lang="en-GB" smtClean="0"/>
              <a:t>20/10/2017</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C02746-4F93-4386-B780-E1116B3F9F2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C02746-4F93-4386-B780-E1116B3F9F2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C02746-4F93-4386-B780-E1116B3F9F2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C02746-4F93-4386-B780-E1116B3F9F21}" type="slidenum">
              <a:rPr lang="en-GB" smtClean="0"/>
              <a:t>‹#›</a:t>
            </a:fld>
            <a:endParaRPr lang="en-GB"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C02746-4F93-4386-B780-E1116B3F9F21}" type="slidenum">
              <a:rPr lang="en-GB" smtClean="0"/>
              <a:t>‹#›</a:t>
            </a:fld>
            <a:endParaRPr lang="en-GB"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C02746-4F93-4386-B780-E1116B3F9F21}" type="slidenum">
              <a:rPr lang="en-GB" smtClean="0"/>
              <a:t>‹#›</a:t>
            </a:fld>
            <a:endParaRPr lang="en-GB"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FC02746-4F93-4386-B780-E1116B3F9F21}"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C02746-4F93-4386-B780-E1116B3F9F21}" type="slidenum">
              <a:rPr lang="en-GB" smtClean="0"/>
              <a:t>‹#›</a:t>
            </a:fld>
            <a:endParaRPr lang="en-GB"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8FECE-8970-488A-9B64-C1EF71A52E52}" type="datetimeFigureOut">
              <a:rPr lang="en-GB" smtClean="0"/>
              <a:t>20/10/2017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C02746-4F93-4386-B780-E1116B3F9F2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618FECE-8970-488A-9B64-C1EF71A52E52}" type="datetimeFigureOut">
              <a:rPr lang="en-GB" smtClean="0"/>
              <a:t>20/10/2017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C02746-4F93-4386-B780-E1116B3F9F21}"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618FECE-8970-488A-9B64-C1EF71A52E52}" type="datetimeFigureOut">
              <a:rPr lang="en-GB" smtClean="0"/>
              <a:t>20/10/2017</a:t>
            </a:fld>
            <a:endParaRPr lang="en-GB"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FC02746-4F93-4386-B780-E1116B3F9F21}" type="slidenum">
              <a:rPr lang="en-GB" smtClean="0"/>
              <a:t>‹#›</a:t>
            </a:fld>
            <a:endParaRPr lang="en-GB"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618FECE-8970-488A-9B64-C1EF71A52E52}" type="datetimeFigureOut">
              <a:rPr lang="en-GB" smtClean="0"/>
              <a:t>20/10/2017</a:t>
            </a:fld>
            <a:endParaRPr lang="en-GB"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FC02746-4F93-4386-B780-E1116B3F9F2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uk/url?sa=i&amp;rct=j&amp;q=&amp;esrc=s&amp;source=images&amp;cd=&amp;cad=rja&amp;uact=8&amp;ved=0CAcQjRw&amp;url=http://www.justteachit.co.uk/product/year-1-phonics-screening-assessment-resource-1/&amp;ei=gYQQVfPqBcXj7QaymICIBw&amp;bvm=bv.88528373,d.ZGU&amp;psig=AFQjCNGSMIPGg-8Cti4GKsfEckbX2nSM0g&amp;ust=142723217649250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teachyourmonstertoread.co.uk/" TargetMode="External"/><Relationship Id="rId4" Type="http://schemas.openxmlformats.org/officeDocument/2006/relationships/hyperlink" Target="http://www.ictgames.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oxfordowl.co.uk/for-home/reading-owl/find-a-book/library-pa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google.co.uk/url?sa=i&amp;rct=j&amp;q=&amp;esrc=s&amp;source=images&amp;cd=&amp;cad=rja&amp;uact=8&amp;ved=0CAcQjRw&amp;url=http://www.lionelprimaryschool.co.uk/sen-local-offer/&amp;ei=2oMQVejQM4ap7Aaiz4GgCQ&amp;bvm=bv.88528373,d.ZGU&amp;psig=AFQjCNH4uaCml6HpP9lcHFtwphZP4QYLNw&amp;ust=14272320885925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2063329"/>
            <a:ext cx="9144000" cy="1829761"/>
          </a:xfrm>
        </p:spPr>
        <p:txBody>
          <a:bodyPr/>
          <a:lstStyle/>
          <a:p>
            <a:pPr algn="ctr"/>
            <a:r>
              <a:rPr lang="en-GB" dirty="0" smtClean="0"/>
              <a:t>Phonics Information Workshop for Parents.</a:t>
            </a:r>
            <a:endParaRPr lang="en-GB" dirty="0"/>
          </a:p>
        </p:txBody>
      </p:sp>
      <p:sp>
        <p:nvSpPr>
          <p:cNvPr id="3" name="Subtitle 2"/>
          <p:cNvSpPr>
            <a:spLocks noGrp="1"/>
          </p:cNvSpPr>
          <p:nvPr>
            <p:ph type="subTitle" idx="1"/>
          </p:nvPr>
        </p:nvSpPr>
        <p:spPr>
          <a:xfrm>
            <a:off x="445840" y="3768527"/>
            <a:ext cx="10363200" cy="1199704"/>
          </a:xfrm>
        </p:spPr>
        <p:txBody>
          <a:bodyPr/>
          <a:lstStyle/>
          <a:p>
            <a:pPr algn="ctr"/>
            <a:r>
              <a:rPr lang="en-GB" dirty="0" smtClean="0"/>
              <a:t> St Joseph’s Catholic Primary School</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3" y="-28575"/>
            <a:ext cx="50577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334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i="1" dirty="0" smtClean="0">
              <a:latin typeface="Comic Sans MS"/>
              <a:ea typeface="Calibri"/>
              <a:cs typeface="Times New Roman"/>
            </a:endParaRPr>
          </a:p>
          <a:p>
            <a:endParaRPr lang="en-GB" i="1" dirty="0">
              <a:latin typeface="Comic Sans MS"/>
              <a:ea typeface="Calibri"/>
              <a:cs typeface="Times New Roman"/>
            </a:endParaRPr>
          </a:p>
          <a:p>
            <a:endParaRPr lang="en-GB" i="1" dirty="0" smtClean="0">
              <a:latin typeface="Comic Sans MS"/>
              <a:ea typeface="Calibri"/>
              <a:cs typeface="Times New Roman"/>
            </a:endParaRPr>
          </a:p>
          <a:p>
            <a:endParaRPr lang="en-GB" i="1" dirty="0">
              <a:latin typeface="Comic Sans MS"/>
              <a:ea typeface="Calibri"/>
              <a:cs typeface="Times New Roman"/>
            </a:endParaRPr>
          </a:p>
          <a:p>
            <a:endParaRPr lang="en-GB" i="1" dirty="0" smtClean="0">
              <a:latin typeface="Comic Sans MS"/>
              <a:ea typeface="Calibri"/>
              <a:cs typeface="Times New Roman"/>
            </a:endParaRPr>
          </a:p>
          <a:p>
            <a:endParaRPr lang="en-GB" i="1" dirty="0">
              <a:latin typeface="Comic Sans MS"/>
              <a:ea typeface="Calibri"/>
              <a:cs typeface="Times New Roman"/>
            </a:endParaRPr>
          </a:p>
          <a:p>
            <a:pPr marL="109728" indent="0" algn="ctr">
              <a:buNone/>
            </a:pPr>
            <a:r>
              <a:rPr lang="en-GB" sz="1800" i="1" dirty="0">
                <a:latin typeface="Comic Sans MS"/>
                <a:ea typeface="Calibri"/>
                <a:cs typeface="Times New Roman"/>
              </a:rPr>
              <a:t>‘When you see the monsters face, Fred talk please no need to race’</a:t>
            </a:r>
            <a:endParaRPr lang="en-GB" sz="1800" dirty="0"/>
          </a:p>
        </p:txBody>
      </p:sp>
      <p:sp>
        <p:nvSpPr>
          <p:cNvPr id="2" name="Title 1"/>
          <p:cNvSpPr>
            <a:spLocks noGrp="1"/>
          </p:cNvSpPr>
          <p:nvPr>
            <p:ph type="title"/>
          </p:nvPr>
        </p:nvSpPr>
        <p:spPr/>
        <p:txBody>
          <a:bodyPr/>
          <a:lstStyle/>
          <a:p>
            <a:pPr algn="ctr"/>
            <a:r>
              <a:rPr lang="en-GB" dirty="0" smtClean="0"/>
              <a:t>The Phonic Screening Check (Year 1s)</a:t>
            </a:r>
            <a:endParaRPr lang="en-GB" dirty="0"/>
          </a:p>
        </p:txBody>
      </p:sp>
      <p:pic>
        <p:nvPicPr>
          <p:cNvPr id="3074" name="Picture 2" descr="C:\Users\hcracknell\AppData\Local\Microsoft\Windows\Temporary Internet Files\Content.IE5\GZ9WB83N\greenslimemon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24" y="1340769"/>
            <a:ext cx="22764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2.gstatic.com/images?q=tbn:ANd9GcSn7fHcjHXfwXGqHM1PASj7A4r2yhWSDb7jDCLXtWhHY31uQscsI5M2o-Swfw"/>
          <p:cNvPicPr/>
          <p:nvPr/>
        </p:nvPicPr>
        <p:blipFill>
          <a:blip r:embed="rId4">
            <a:extLst>
              <a:ext uri="{28A0092B-C50C-407E-A947-70E740481C1C}">
                <a14:useLocalDpi xmlns:a14="http://schemas.microsoft.com/office/drawing/2010/main" val="0"/>
              </a:ext>
            </a:extLst>
          </a:blip>
          <a:srcRect/>
          <a:stretch>
            <a:fillRect/>
          </a:stretch>
        </p:blipFill>
        <p:spPr bwMode="auto">
          <a:xfrm>
            <a:off x="8832305" y="5157192"/>
            <a:ext cx="901065" cy="1261110"/>
          </a:xfrm>
          <a:prstGeom prst="rect">
            <a:avLst/>
          </a:prstGeom>
          <a:noFill/>
          <a:ln>
            <a:noFill/>
          </a:ln>
        </p:spPr>
      </p:pic>
      <p:pic>
        <p:nvPicPr>
          <p:cNvPr id="7" name="Picture 6" descr="http://4.bp.blogspot.com/_-ToVQRTQskY/S-7RlnAdFPI/AAAAAAAAACk/UfvFIUbMNBM/S600/my-monster-book-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6672" y="4612363"/>
            <a:ext cx="1288415" cy="1175385"/>
          </a:xfrm>
          <a:prstGeom prst="rect">
            <a:avLst/>
          </a:prstGeom>
          <a:noFill/>
          <a:ln>
            <a:noFill/>
          </a:ln>
        </p:spPr>
      </p:pic>
    </p:spTree>
    <p:extLst>
      <p:ext uri="{BB962C8B-B14F-4D97-AF65-F5344CB8AC3E}">
        <p14:creationId xmlns:p14="http://schemas.microsoft.com/office/powerpoint/2010/main" val="283342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Phonic Check will take place in June 2018.</a:t>
            </a:r>
          </a:p>
          <a:p>
            <a:r>
              <a:rPr lang="en-GB" dirty="0" smtClean="0"/>
              <a:t>Your child’s punctuality and attendance during this time is of utmost importance.</a:t>
            </a:r>
          </a:p>
          <a:p>
            <a:r>
              <a:rPr lang="en-GB" dirty="0" smtClean="0"/>
              <a:t>The test will be taken in a quiet room with myself.</a:t>
            </a:r>
          </a:p>
          <a:p>
            <a:r>
              <a:rPr lang="en-GB" dirty="0" smtClean="0"/>
              <a:t>The test will last between 5-10 minutes.</a:t>
            </a:r>
          </a:p>
          <a:p>
            <a:r>
              <a:rPr lang="en-GB" dirty="0" smtClean="0"/>
              <a:t>Children are very familiar with the structure of the test, they will be very relax and there is no need to worry </a:t>
            </a:r>
            <a:r>
              <a:rPr lang="en-GB" dirty="0" smtClean="0">
                <a:sym typeface="Wingdings" panose="05000000000000000000" pitchFamily="2" charset="2"/>
              </a:rPr>
              <a:t></a:t>
            </a:r>
            <a:endParaRPr lang="en-GB" dirty="0" smtClean="0"/>
          </a:p>
          <a:p>
            <a:endParaRPr lang="en-GB" dirty="0"/>
          </a:p>
        </p:txBody>
      </p:sp>
      <p:sp>
        <p:nvSpPr>
          <p:cNvPr id="3" name="Title 2"/>
          <p:cNvSpPr>
            <a:spLocks noGrp="1"/>
          </p:cNvSpPr>
          <p:nvPr>
            <p:ph type="title"/>
          </p:nvPr>
        </p:nvSpPr>
        <p:spPr/>
        <p:txBody>
          <a:bodyPr/>
          <a:lstStyle/>
          <a:p>
            <a:pPr algn="ctr"/>
            <a:r>
              <a:rPr lang="en-GB" dirty="0" smtClean="0"/>
              <a:t>When? Where? How?</a:t>
            </a:r>
            <a:endParaRPr lang="en-GB" dirty="0"/>
          </a:p>
        </p:txBody>
      </p:sp>
    </p:spTree>
    <p:extLst>
      <p:ext uri="{BB962C8B-B14F-4D97-AF65-F5344CB8AC3E}">
        <p14:creationId xmlns:p14="http://schemas.microsoft.com/office/powerpoint/2010/main" val="2734016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889845"/>
            <a:ext cx="4572000" cy="5078313"/>
          </a:xfrm>
          <a:prstGeom prst="rect">
            <a:avLst/>
          </a:prstGeom>
        </p:spPr>
        <p:txBody>
          <a:bodyPr>
            <a:spAutoFit/>
          </a:bodyPr>
          <a:lstStyle/>
          <a:p>
            <a:r>
              <a:rPr lang="en-GB" b="1" dirty="0"/>
              <a:t>What is the phonics screening check?</a:t>
            </a:r>
          </a:p>
          <a:p>
            <a:r>
              <a:rPr lang="en-GB" i="1" dirty="0"/>
              <a:t>"The phonics screening check is a short, simple assessment to make sure that all pupils have learned phonic decoding to an appropriate standard by the age of 6. All year 1 pupils in maintained schools, academies and free schools must complete the check.</a:t>
            </a:r>
            <a:endParaRPr lang="en-GB" dirty="0"/>
          </a:p>
          <a:p>
            <a:r>
              <a:rPr lang="en-GB" i="1" dirty="0"/>
              <a:t>The phonics check will help teachers identify the children who need extra help so they can receive the support they need to improve their reading skills. These children will then be able to retake the check in year 2.</a:t>
            </a:r>
            <a:endParaRPr lang="en-GB" dirty="0"/>
          </a:p>
          <a:p>
            <a:r>
              <a:rPr lang="en-GB" i="1" dirty="0"/>
              <a:t>The check comprises a list of 40 words and non-words which the child will read one-to-one with a teacher." </a:t>
            </a:r>
            <a:endParaRPr lang="en-GB" dirty="0"/>
          </a:p>
          <a:p>
            <a:r>
              <a:rPr lang="en-GB" dirty="0"/>
              <a:t>(Department for Education)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81" y="4581129"/>
            <a:ext cx="1886123" cy="18861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857" y="548680"/>
            <a:ext cx="1860798" cy="1860798"/>
          </a:xfrm>
          <a:prstGeom prst="rect">
            <a:avLst/>
          </a:prstGeom>
        </p:spPr>
      </p:pic>
    </p:spTree>
    <p:extLst>
      <p:ext uri="{BB962C8B-B14F-4D97-AF65-F5344CB8AC3E}">
        <p14:creationId xmlns:p14="http://schemas.microsoft.com/office/powerpoint/2010/main" val="1480110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584" y="476672"/>
            <a:ext cx="7560840" cy="1569660"/>
          </a:xfrm>
          <a:prstGeom prst="rect">
            <a:avLst/>
          </a:prstGeom>
          <a:noFill/>
        </p:spPr>
        <p:txBody>
          <a:bodyPr wrap="square" rtlCol="0">
            <a:spAutoFit/>
          </a:bodyPr>
          <a:lstStyle/>
          <a:p>
            <a:r>
              <a:rPr lang="en-GB" sz="3200" dirty="0"/>
              <a:t>How do we achieve success with the Phonic Screening Check at </a:t>
            </a:r>
            <a:r>
              <a:rPr lang="en-GB" sz="3200" dirty="0" smtClean="0"/>
              <a:t>St Joseph’s Catholic </a:t>
            </a:r>
            <a:r>
              <a:rPr lang="en-GB" sz="3200" dirty="0"/>
              <a:t>Primary School? </a:t>
            </a:r>
          </a:p>
        </p:txBody>
      </p:sp>
      <p:sp>
        <p:nvSpPr>
          <p:cNvPr id="5" name="TextBox 4"/>
          <p:cNvSpPr txBox="1"/>
          <p:nvPr/>
        </p:nvSpPr>
        <p:spPr>
          <a:xfrm>
            <a:off x="2567608" y="2072941"/>
            <a:ext cx="6696744" cy="4801314"/>
          </a:xfrm>
          <a:prstGeom prst="rect">
            <a:avLst/>
          </a:prstGeom>
          <a:noFill/>
        </p:spPr>
        <p:txBody>
          <a:bodyPr wrap="square" rtlCol="0">
            <a:spAutoFit/>
          </a:bodyPr>
          <a:lstStyle/>
          <a:p>
            <a:pPr marL="285750" indent="-285750">
              <a:buFont typeface="Arial" panose="020B0604020202020204" pitchFamily="34" charset="0"/>
              <a:buChar char="•"/>
            </a:pPr>
            <a:r>
              <a:rPr lang="en-GB" sz="1400" dirty="0"/>
              <a:t>All staff who teach your children are well trained, have high </a:t>
            </a:r>
            <a:r>
              <a:rPr lang="en-GB" sz="1400" dirty="0" smtClean="0"/>
              <a:t>expectations, enthusiastic </a:t>
            </a:r>
            <a:r>
              <a:rPr lang="en-GB" sz="1400" dirty="0"/>
              <a:t>and believe in the programme as well as wanting your children to achieve THE BEST that they possibly can.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Regular assessment of the children to close the gaps, we make sure no children are falling behind. This includes me working closely with the children who need extra support.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Little and </a:t>
            </a:r>
            <a:r>
              <a:rPr lang="en-GB" sz="1400" dirty="0" smtClean="0"/>
              <a:t>often! </a:t>
            </a:r>
            <a:r>
              <a:rPr lang="en-GB" sz="1400" dirty="0"/>
              <a:t>This includes the sounds and Monster Words. It is so important that the children are able to quickly spot the special friends in all words, as well as segmenting and blending words back together. The more practice in short bursts, the easier they find it to learn. Children are constantly exposed to the format of the test and the Monster words.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We make it fun! Rewarding the children with lots and lots of praise when they are getting it right.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i="1" dirty="0"/>
          </a:p>
          <a:p>
            <a:endParaRPr lang="en-GB" i="1"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288" y="4797153"/>
            <a:ext cx="1782582" cy="1778621"/>
          </a:xfrm>
          <a:prstGeom prst="rect">
            <a:avLst/>
          </a:prstGeom>
        </p:spPr>
      </p:pic>
    </p:spTree>
    <p:extLst>
      <p:ext uri="{BB962C8B-B14F-4D97-AF65-F5344CB8AC3E}">
        <p14:creationId xmlns:p14="http://schemas.microsoft.com/office/powerpoint/2010/main" val="2971970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499" y="1297483"/>
            <a:ext cx="3164452" cy="469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https://encrypted-tbn2.gstatic.com/images?q=tbn:ANd9GcQBCl46mJYHHGM_BiMBjO1_acJah3y4AUpCvP09knwDZ49ZsuS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051" y="1196752"/>
            <a:ext cx="3328945"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99656" y="332656"/>
            <a:ext cx="8064896" cy="707886"/>
          </a:xfrm>
          <a:prstGeom prst="rect">
            <a:avLst/>
          </a:prstGeom>
          <a:noFill/>
        </p:spPr>
        <p:txBody>
          <a:bodyPr wrap="square" rtlCol="0">
            <a:spAutoFit/>
          </a:bodyPr>
          <a:lstStyle/>
          <a:p>
            <a:r>
              <a:rPr lang="en-GB" sz="4000" dirty="0" smtClean="0"/>
              <a:t>Pseudo Words</a:t>
            </a:r>
            <a:endParaRPr lang="en-GB" sz="4000" dirty="0"/>
          </a:p>
        </p:txBody>
      </p:sp>
    </p:spTree>
    <p:extLst>
      <p:ext uri="{BB962C8B-B14F-4D97-AF65-F5344CB8AC3E}">
        <p14:creationId xmlns:p14="http://schemas.microsoft.com/office/powerpoint/2010/main" val="284317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smtClean="0"/>
              <a:t>So….how can you help?</a:t>
            </a:r>
            <a:endParaRPr lang="en-GB" dirty="0"/>
          </a:p>
        </p:txBody>
      </p:sp>
      <p:sp>
        <p:nvSpPr>
          <p:cNvPr id="4" name="Content Placeholder 3"/>
          <p:cNvSpPr>
            <a:spLocks noGrp="1"/>
          </p:cNvSpPr>
          <p:nvPr>
            <p:ph idx="1"/>
          </p:nvPr>
        </p:nvSpPr>
        <p:spPr>
          <a:xfrm>
            <a:off x="2279576" y="2204864"/>
            <a:ext cx="7787208" cy="3528392"/>
          </a:xfrm>
        </p:spPr>
        <p:txBody>
          <a:bodyPr>
            <a:normAutofit fontScale="62500" lnSpcReduction="20000"/>
          </a:bodyPr>
          <a:lstStyle/>
          <a:p>
            <a:r>
              <a:rPr lang="en-GB" dirty="0"/>
              <a:t>By knowing the 44 pure sounds </a:t>
            </a:r>
            <a:endParaRPr lang="en-GB" dirty="0" smtClean="0"/>
          </a:p>
          <a:p>
            <a:pPr marL="109728" indent="0">
              <a:buNone/>
            </a:pPr>
            <a:endParaRPr lang="en-GB" dirty="0"/>
          </a:p>
          <a:p>
            <a:r>
              <a:rPr lang="en-GB" dirty="0"/>
              <a:t>By practising reading the Speed Sound with your </a:t>
            </a:r>
            <a:r>
              <a:rPr lang="en-GB" dirty="0" smtClean="0"/>
              <a:t>child</a:t>
            </a:r>
          </a:p>
          <a:p>
            <a:pPr marL="109728" indent="0">
              <a:buNone/>
            </a:pPr>
            <a:endParaRPr lang="en-GB" dirty="0"/>
          </a:p>
          <a:p>
            <a:r>
              <a:rPr lang="en-GB" dirty="0"/>
              <a:t>By knowing how to blend using Fred Talk for reading </a:t>
            </a:r>
            <a:r>
              <a:rPr lang="en-GB" dirty="0" smtClean="0"/>
              <a:t>-</a:t>
            </a:r>
            <a:r>
              <a:rPr lang="en-GB" b="1" dirty="0" err="1" smtClean="0"/>
              <a:t>m_ay</a:t>
            </a:r>
            <a:r>
              <a:rPr lang="en-GB" b="1" dirty="0" smtClean="0"/>
              <a:t>= may</a:t>
            </a:r>
          </a:p>
          <a:p>
            <a:endParaRPr lang="en-GB" dirty="0"/>
          </a:p>
          <a:p>
            <a:r>
              <a:rPr lang="en-GB" dirty="0"/>
              <a:t>By knowing how to do Fred Fingers for </a:t>
            </a:r>
            <a:r>
              <a:rPr lang="en-GB" dirty="0" smtClean="0"/>
              <a:t>spelling</a:t>
            </a:r>
          </a:p>
          <a:p>
            <a:endParaRPr lang="en-GB" dirty="0"/>
          </a:p>
          <a:p>
            <a:r>
              <a:rPr lang="en-GB" dirty="0" smtClean="0"/>
              <a:t>By practising the Monster/Alien words for the phonic check</a:t>
            </a:r>
          </a:p>
          <a:p>
            <a:pPr marL="109728" indent="0">
              <a:buNone/>
            </a:pPr>
            <a:endParaRPr lang="en-GB" dirty="0" smtClean="0"/>
          </a:p>
          <a:p>
            <a:r>
              <a:rPr lang="en-GB" dirty="0" smtClean="0"/>
              <a:t>By encouraging your child to look for the special friends in words</a:t>
            </a:r>
          </a:p>
          <a:p>
            <a:endParaRPr lang="en-GB" dirty="0" smtClean="0"/>
          </a:p>
          <a:p>
            <a:r>
              <a:rPr lang="en-GB" dirty="0" smtClean="0"/>
              <a:t>Reading with your child at home </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1" y="1412777"/>
            <a:ext cx="6000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1466165"/>
            <a:ext cx="759520" cy="92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249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What can you do with your resources at home?</a:t>
            </a:r>
            <a:endParaRPr lang="en-GB" dirty="0"/>
          </a:p>
        </p:txBody>
      </p:sp>
      <p:pic>
        <p:nvPicPr>
          <p:cNvPr id="4" name="Content Placeholder 3"/>
          <p:cNvPicPr>
            <a:picLocks noGrp="1" noChangeAspect="1"/>
          </p:cNvPicPr>
          <p:nvPr>
            <p:ph idx="1"/>
          </p:nvPr>
        </p:nvPicPr>
        <p:blipFill>
          <a:blip r:embed="rId3"/>
          <a:stretch>
            <a:fillRect/>
          </a:stretch>
        </p:blipFill>
        <p:spPr>
          <a:xfrm>
            <a:off x="330252" y="1408835"/>
            <a:ext cx="4235189" cy="4525962"/>
          </a:xfrm>
          <a:prstGeom prst="rect">
            <a:avLst/>
          </a:prstGeom>
        </p:spPr>
      </p:pic>
      <p:sp>
        <p:nvSpPr>
          <p:cNvPr id="10" name="Oval 9"/>
          <p:cNvSpPr/>
          <p:nvPr/>
        </p:nvSpPr>
        <p:spPr>
          <a:xfrm>
            <a:off x="911424" y="1471715"/>
            <a:ext cx="936104"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911424" y="3116006"/>
            <a:ext cx="987638" cy="1140051"/>
          </a:xfrm>
          <a:prstGeom prst="rect">
            <a:avLst/>
          </a:prstGeom>
        </p:spPr>
      </p:pic>
      <p:pic>
        <p:nvPicPr>
          <p:cNvPr id="12" name="Picture 11"/>
          <p:cNvPicPr>
            <a:picLocks noChangeAspect="1"/>
          </p:cNvPicPr>
          <p:nvPr/>
        </p:nvPicPr>
        <p:blipFill>
          <a:blip r:embed="rId4"/>
          <a:stretch>
            <a:fillRect/>
          </a:stretch>
        </p:blipFill>
        <p:spPr>
          <a:xfrm>
            <a:off x="911424" y="4787890"/>
            <a:ext cx="576064" cy="1140051"/>
          </a:xfrm>
          <a:prstGeom prst="rect">
            <a:avLst/>
          </a:prstGeom>
        </p:spPr>
      </p:pic>
      <p:pic>
        <p:nvPicPr>
          <p:cNvPr id="13" name="Picture 12"/>
          <p:cNvPicPr>
            <a:picLocks noChangeAspect="1"/>
          </p:cNvPicPr>
          <p:nvPr/>
        </p:nvPicPr>
        <p:blipFill>
          <a:blip r:embed="rId5"/>
          <a:stretch>
            <a:fillRect/>
          </a:stretch>
        </p:blipFill>
        <p:spPr>
          <a:xfrm>
            <a:off x="1921158" y="4794259"/>
            <a:ext cx="573074" cy="1140051"/>
          </a:xfrm>
          <a:prstGeom prst="rect">
            <a:avLst/>
          </a:prstGeom>
        </p:spPr>
      </p:pic>
      <p:sp>
        <p:nvSpPr>
          <p:cNvPr id="22" name="Curved Down Arrow 21"/>
          <p:cNvSpPr/>
          <p:nvPr/>
        </p:nvSpPr>
        <p:spPr>
          <a:xfrm>
            <a:off x="1389773" y="4391372"/>
            <a:ext cx="720080"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3153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b="1" dirty="0" smtClean="0"/>
              <a:t>Apps</a:t>
            </a:r>
          </a:p>
          <a:p>
            <a:r>
              <a:rPr lang="en-GB" dirty="0" smtClean="0"/>
              <a:t>Phonic suite</a:t>
            </a:r>
          </a:p>
          <a:p>
            <a:r>
              <a:rPr lang="en-GB" dirty="0" err="1" smtClean="0"/>
              <a:t>Phonicsplay</a:t>
            </a:r>
            <a:endParaRPr lang="en-GB" dirty="0" smtClean="0"/>
          </a:p>
          <a:p>
            <a:r>
              <a:rPr lang="en-GB" dirty="0" smtClean="0"/>
              <a:t>Mr </a:t>
            </a:r>
            <a:r>
              <a:rPr lang="en-GB" dirty="0"/>
              <a:t>T</a:t>
            </a:r>
            <a:r>
              <a:rPr lang="en-GB" dirty="0" smtClean="0"/>
              <a:t>horne does phonics</a:t>
            </a:r>
          </a:p>
          <a:p>
            <a:endParaRPr lang="en-GB" dirty="0"/>
          </a:p>
          <a:p>
            <a:endParaRPr lang="en-GB" dirty="0" smtClean="0"/>
          </a:p>
          <a:p>
            <a:pPr marL="109728" indent="0">
              <a:buNone/>
            </a:pPr>
            <a:r>
              <a:rPr lang="en-GB" b="1" dirty="0" smtClean="0"/>
              <a:t>Websites</a:t>
            </a:r>
          </a:p>
          <a:p>
            <a:r>
              <a:rPr lang="en-GB" b="1" dirty="0" smtClean="0">
                <a:hlinkClick r:id="rId3"/>
              </a:rPr>
              <a:t>www.phonicsplay.co.uk</a:t>
            </a:r>
            <a:endParaRPr lang="en-GB" b="1" dirty="0" smtClean="0"/>
          </a:p>
          <a:p>
            <a:r>
              <a:rPr lang="en-GB" b="1" dirty="0" smtClean="0">
                <a:hlinkClick r:id="rId4"/>
              </a:rPr>
              <a:t>www.ictgames.co.uk</a:t>
            </a:r>
            <a:endParaRPr lang="en-GB" b="1" dirty="0" smtClean="0"/>
          </a:p>
          <a:p>
            <a:r>
              <a:rPr lang="en-GB" b="1" dirty="0" smtClean="0">
                <a:hlinkClick r:id="rId5"/>
              </a:rPr>
              <a:t>www.teachyourmonstertoread.co.uk</a:t>
            </a:r>
            <a:endParaRPr lang="en-GB" b="1" dirty="0" smtClean="0"/>
          </a:p>
          <a:p>
            <a:endParaRPr lang="en-GB" b="1" dirty="0" smtClean="0"/>
          </a:p>
          <a:p>
            <a:endParaRPr lang="en-GB" dirty="0"/>
          </a:p>
        </p:txBody>
      </p:sp>
      <p:sp>
        <p:nvSpPr>
          <p:cNvPr id="3" name="Title 2"/>
          <p:cNvSpPr>
            <a:spLocks noGrp="1"/>
          </p:cNvSpPr>
          <p:nvPr>
            <p:ph type="title"/>
          </p:nvPr>
        </p:nvSpPr>
        <p:spPr/>
        <p:txBody>
          <a:bodyPr/>
          <a:lstStyle/>
          <a:p>
            <a:r>
              <a:rPr lang="en-GB" dirty="0" smtClean="0"/>
              <a:t>Phonic Websites and Apps</a:t>
            </a:r>
            <a:endParaRPr lang="en-GB" dirty="0"/>
          </a:p>
        </p:txBody>
      </p:sp>
    </p:spTree>
    <p:extLst>
      <p:ext uri="{BB962C8B-B14F-4D97-AF65-F5344CB8AC3E}">
        <p14:creationId xmlns:p14="http://schemas.microsoft.com/office/powerpoint/2010/main" val="501378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274638"/>
            <a:ext cx="8229600" cy="1143000"/>
          </a:xfrm>
        </p:spPr>
        <p:txBody>
          <a:bodyPr/>
          <a:lstStyle/>
          <a:p>
            <a:pPr algn="ctr"/>
            <a:r>
              <a:rPr lang="en-GB" dirty="0" smtClean="0"/>
              <a:t>Reading</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88" y="1124744"/>
            <a:ext cx="5013176" cy="5013176"/>
          </a:xfrm>
          <a:prstGeom prst="rect">
            <a:avLst/>
          </a:prstGeom>
        </p:spPr>
      </p:pic>
    </p:spTree>
    <p:extLst>
      <p:ext uri="{BB962C8B-B14F-4D97-AF65-F5344CB8AC3E}">
        <p14:creationId xmlns:p14="http://schemas.microsoft.com/office/powerpoint/2010/main" val="171467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9747" y="-540727"/>
            <a:ext cx="11432505" cy="7939454"/>
          </a:xfrm>
          <a:prstGeom prst="rect">
            <a:avLst/>
          </a:prstGeom>
        </p:spPr>
      </p:pic>
    </p:spTree>
    <p:extLst>
      <p:ext uri="{BB962C8B-B14F-4D97-AF65-F5344CB8AC3E}">
        <p14:creationId xmlns:p14="http://schemas.microsoft.com/office/powerpoint/2010/main" val="255436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80729"/>
            <a:ext cx="10972800" cy="5026564"/>
          </a:xfrm>
        </p:spPr>
        <p:txBody>
          <a:bodyPr>
            <a:normAutofit lnSpcReduction="10000"/>
          </a:bodyPr>
          <a:lstStyle/>
          <a:p>
            <a:endParaRPr lang="en-GB" dirty="0" smtClean="0"/>
          </a:p>
          <a:p>
            <a:endParaRPr lang="en-GB" dirty="0"/>
          </a:p>
          <a:p>
            <a:endParaRPr lang="en-GB" sz="3600" dirty="0" smtClean="0"/>
          </a:p>
          <a:p>
            <a:r>
              <a:rPr lang="en-GB" sz="3600" dirty="0" smtClean="0"/>
              <a:t>Read Write </a:t>
            </a:r>
            <a:r>
              <a:rPr lang="en-GB" sz="3600" dirty="0" err="1" smtClean="0"/>
              <a:t>Inc</a:t>
            </a:r>
            <a:r>
              <a:rPr lang="en-GB" sz="3600" dirty="0" smtClean="0"/>
              <a:t>- what are your children doing now in phonics?</a:t>
            </a:r>
          </a:p>
          <a:p>
            <a:endParaRPr lang="en-GB" sz="3600" dirty="0" smtClean="0"/>
          </a:p>
          <a:p>
            <a:r>
              <a:rPr lang="en-GB" sz="3600" dirty="0" smtClean="0"/>
              <a:t>Phonic Screening Check 2017 </a:t>
            </a:r>
          </a:p>
          <a:p>
            <a:endParaRPr lang="en-GB" sz="3600" dirty="0" smtClean="0"/>
          </a:p>
          <a:p>
            <a:r>
              <a:rPr lang="en-GB" sz="3600" dirty="0" smtClean="0"/>
              <a:t>What can you do at home to help your child?</a:t>
            </a:r>
          </a:p>
          <a:p>
            <a:pPr marL="109728" indent="0">
              <a:buNone/>
            </a:pPr>
            <a:endParaRPr lang="en-GB" dirty="0"/>
          </a:p>
        </p:txBody>
      </p:sp>
      <p:sp>
        <p:nvSpPr>
          <p:cNvPr id="8" name="Title 7"/>
          <p:cNvSpPr>
            <a:spLocks noGrp="1"/>
          </p:cNvSpPr>
          <p:nvPr>
            <p:ph type="title"/>
          </p:nvPr>
        </p:nvSpPr>
        <p:spPr/>
        <p:txBody>
          <a:bodyPr/>
          <a:lstStyle/>
          <a:p>
            <a:r>
              <a:rPr lang="en-GB" dirty="0" smtClean="0"/>
              <a:t>What will this meeting cover?</a:t>
            </a:r>
            <a:endParaRPr lang="en-GB"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769" y="210947"/>
            <a:ext cx="2371631" cy="10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10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2578298"/>
          </a:xfrm>
        </p:spPr>
        <p:txBody>
          <a:bodyPr>
            <a:normAutofit/>
          </a:bodyPr>
          <a:lstStyle/>
          <a:p>
            <a:r>
              <a:rPr lang="en-GB" b="1" dirty="0" smtClean="0"/>
              <a:t>Story time at home</a:t>
            </a:r>
            <a:r>
              <a:rPr lang="en-GB" dirty="0" smtClean="0"/>
              <a:t/>
            </a:r>
            <a:br>
              <a:rPr lang="en-GB" dirty="0" smtClean="0"/>
            </a:br>
            <a:r>
              <a:rPr lang="en-GB" dirty="0" smtClean="0"/>
              <a:t>An essential part of your child's reading journey</a:t>
            </a:r>
            <a:endParaRPr lang="en-GB" dirty="0"/>
          </a:p>
        </p:txBody>
      </p:sp>
      <p:pic>
        <p:nvPicPr>
          <p:cNvPr id="1026" name="Picture 2" descr="C:\Users\hcracknell\AppData\Local\Microsoft\Windows\Temporary Internet Files\Content.IE5\C9WEPWFV\read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9" y="2657513"/>
            <a:ext cx="3305175"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92" y="3501008"/>
            <a:ext cx="7030335" cy="923330"/>
          </a:xfrm>
          <a:prstGeom prst="rect">
            <a:avLst/>
          </a:prstGeom>
        </p:spPr>
        <p:txBody>
          <a:bodyPr wrap="square">
            <a:spAutoFit/>
          </a:bodyPr>
          <a:lstStyle/>
          <a:p>
            <a:pPr marL="109728"/>
            <a:r>
              <a:rPr lang="en-GB" b="1" dirty="0" smtClean="0"/>
              <a:t>Website </a:t>
            </a:r>
            <a:r>
              <a:rPr lang="en-GB" b="1" dirty="0"/>
              <a:t>Free Books to read.</a:t>
            </a:r>
          </a:p>
          <a:p>
            <a:pPr marL="285750" indent="-285750">
              <a:buFont typeface="Arial" panose="020B0604020202020204" pitchFamily="34" charset="0"/>
              <a:buChar char="•"/>
            </a:pPr>
            <a:r>
              <a:rPr lang="en-GB" dirty="0">
                <a:solidFill>
                  <a:prstClr val="black"/>
                </a:solidFill>
                <a:hlinkClick r:id="rId4"/>
              </a:rPr>
              <a:t>http://www.oxfordowl.co.uk/for-home/reading-owl/find-a-book/library-page</a:t>
            </a:r>
            <a:endParaRPr lang="en-GB" dirty="0">
              <a:solidFill>
                <a:prstClr val="black"/>
              </a:solidFill>
            </a:endParaRPr>
          </a:p>
        </p:txBody>
      </p:sp>
    </p:spTree>
    <p:extLst>
      <p:ext uri="{BB962C8B-B14F-4D97-AF65-F5344CB8AC3E}">
        <p14:creationId xmlns:p14="http://schemas.microsoft.com/office/powerpoint/2010/main" val="13330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03649"/>
            <a:ext cx="8229600" cy="5111155"/>
          </a:xfrm>
        </p:spPr>
        <p:txBody>
          <a:bodyPr/>
          <a:lstStyle/>
          <a:p>
            <a:pPr marL="0" indent="0" defTabSz="457200">
              <a:spcBef>
                <a:spcPct val="20000"/>
              </a:spcBef>
              <a:buClrTx/>
              <a:buSzTx/>
              <a:buNone/>
            </a:pPr>
            <a:r>
              <a:rPr lang="en-US" sz="2400" b="1" dirty="0">
                <a:solidFill>
                  <a:prstClr val="black">
                    <a:lumMod val="65000"/>
                    <a:lumOff val="35000"/>
                  </a:prstClr>
                </a:solidFill>
                <a:ea typeface="+mj-ea"/>
                <a:cs typeface="Arial"/>
              </a:rPr>
              <a:t>You can read stories with your child. Relentlessly.</a:t>
            </a:r>
          </a:p>
          <a:p>
            <a:pPr marL="0" indent="0" defTabSz="457200">
              <a:spcBef>
                <a:spcPct val="20000"/>
              </a:spcBef>
              <a:buClrTx/>
              <a:buSzTx/>
              <a:buNone/>
            </a:pPr>
            <a:endParaRPr lang="en-GB" sz="2400" dirty="0">
              <a:solidFill>
                <a:srgbClr val="595959"/>
              </a:solidFill>
            </a:endParaRPr>
          </a:p>
          <a:p>
            <a:pPr marL="0" indent="0" defTabSz="457200">
              <a:spcBef>
                <a:spcPct val="20000"/>
              </a:spcBef>
              <a:buClrTx/>
              <a:buSzTx/>
              <a:buNone/>
            </a:pPr>
            <a:r>
              <a:rPr lang="en-GB" sz="2400" dirty="0">
                <a:solidFill>
                  <a:srgbClr val="595959"/>
                </a:solidFill>
              </a:rPr>
              <a:t>Read favourite stories </a:t>
            </a:r>
            <a:r>
              <a:rPr lang="en-GB" sz="2400" b="1" dirty="0">
                <a:solidFill>
                  <a:srgbClr val="595959"/>
                </a:solidFill>
              </a:rPr>
              <a:t>over and over</a:t>
            </a:r>
            <a:r>
              <a:rPr lang="en-GB" sz="2400" dirty="0">
                <a:solidFill>
                  <a:srgbClr val="595959"/>
                </a:solidFill>
              </a:rPr>
              <a:t> </a:t>
            </a:r>
            <a:r>
              <a:rPr lang="en-GB" sz="2400" dirty="0" smtClean="0">
                <a:solidFill>
                  <a:srgbClr val="595959"/>
                </a:solidFill>
              </a:rPr>
              <a:t>again. </a:t>
            </a:r>
            <a:endParaRPr lang="en-GB" sz="2400" dirty="0">
              <a:solidFill>
                <a:srgbClr val="595959"/>
              </a:solidFill>
            </a:endParaRPr>
          </a:p>
          <a:p>
            <a:pPr marL="0" indent="0" defTabSz="457200">
              <a:spcBef>
                <a:spcPct val="20000"/>
              </a:spcBef>
              <a:buClrTx/>
              <a:buSzTx/>
              <a:buNone/>
            </a:pPr>
            <a:endParaRPr lang="en-GB" sz="2400" dirty="0">
              <a:solidFill>
                <a:srgbClr val="595959"/>
              </a:solidFill>
            </a:endParaRPr>
          </a:p>
          <a:p>
            <a:pPr marL="0" indent="0" defTabSz="457200">
              <a:spcBef>
                <a:spcPct val="20000"/>
              </a:spcBef>
              <a:buClrTx/>
              <a:buSzTx/>
              <a:buNone/>
            </a:pPr>
            <a:r>
              <a:rPr lang="en-GB" sz="2400" dirty="0">
                <a:solidFill>
                  <a:srgbClr val="595959"/>
                </a:solidFill>
              </a:rPr>
              <a:t>Read some stories at </a:t>
            </a:r>
            <a:r>
              <a:rPr lang="en-GB" sz="2400" b="1" dirty="0">
                <a:solidFill>
                  <a:srgbClr val="595959"/>
                </a:solidFill>
              </a:rPr>
              <a:t>a higher level than they can read themselves.</a:t>
            </a:r>
          </a:p>
          <a:p>
            <a:pPr marL="0" indent="0" defTabSz="457200">
              <a:spcBef>
                <a:spcPct val="20000"/>
              </a:spcBef>
              <a:buClrTx/>
              <a:buSzTx/>
              <a:buNone/>
            </a:pPr>
            <a:endParaRPr lang="en-GB" sz="2400" b="1" dirty="0">
              <a:solidFill>
                <a:srgbClr val="595959"/>
              </a:solidFill>
            </a:endParaRPr>
          </a:p>
          <a:p>
            <a:pPr marL="0" indent="0" defTabSz="457200">
              <a:spcBef>
                <a:spcPct val="20000"/>
              </a:spcBef>
              <a:buClrTx/>
              <a:buSzTx/>
              <a:buNone/>
            </a:pPr>
            <a:r>
              <a:rPr lang="en-GB" sz="2400" dirty="0">
                <a:solidFill>
                  <a:srgbClr val="595959"/>
                </a:solidFill>
              </a:rPr>
              <a:t>Listen to them</a:t>
            </a:r>
            <a:r>
              <a:rPr lang="en-GB" sz="2400" b="1" dirty="0">
                <a:solidFill>
                  <a:srgbClr val="595959"/>
                </a:solidFill>
              </a:rPr>
              <a:t> </a:t>
            </a:r>
            <a:r>
              <a:rPr lang="en-GB" sz="2400" dirty="0">
                <a:solidFill>
                  <a:srgbClr val="595959"/>
                </a:solidFill>
              </a:rPr>
              <a:t>reading their </a:t>
            </a:r>
            <a:r>
              <a:rPr lang="en-GB" sz="2400" b="1" dirty="0">
                <a:solidFill>
                  <a:srgbClr val="595959"/>
                </a:solidFill>
              </a:rPr>
              <a:t>take home storybooks. </a:t>
            </a:r>
          </a:p>
          <a:p>
            <a:pPr marL="0" indent="0" defTabSz="457200">
              <a:spcBef>
                <a:spcPct val="20000"/>
              </a:spcBef>
              <a:buClrTx/>
              <a:buSzTx/>
              <a:buNone/>
            </a:pPr>
            <a:endParaRPr lang="en-GB" sz="2400" b="1" dirty="0">
              <a:solidFill>
                <a:srgbClr val="595959"/>
              </a:solidFill>
            </a:endParaRPr>
          </a:p>
          <a:p>
            <a:pPr marL="0" indent="0" defTabSz="457200">
              <a:spcBef>
                <a:spcPct val="20000"/>
              </a:spcBef>
              <a:buClrTx/>
              <a:buSzTx/>
              <a:buNone/>
            </a:pPr>
            <a:r>
              <a:rPr lang="en-GB" sz="2400" dirty="0">
                <a:solidFill>
                  <a:srgbClr val="595959"/>
                </a:solidFill>
              </a:rPr>
              <a:t>      </a:t>
            </a:r>
            <a:endParaRPr lang="en-GB" dirty="0"/>
          </a:p>
        </p:txBody>
      </p:sp>
      <p:sp>
        <p:nvSpPr>
          <p:cNvPr id="3" name="Title 2"/>
          <p:cNvSpPr>
            <a:spLocks noGrp="1"/>
          </p:cNvSpPr>
          <p:nvPr>
            <p:ph type="title"/>
          </p:nvPr>
        </p:nvSpPr>
        <p:spPr>
          <a:xfrm>
            <a:off x="1981200" y="488951"/>
            <a:ext cx="8229600" cy="1143000"/>
          </a:xfrm>
        </p:spPr>
        <p:txBody>
          <a:bodyPr>
            <a:noAutofit/>
          </a:bodyPr>
          <a:lstStyle/>
          <a:p>
            <a:r>
              <a:rPr lang="en-US" sz="3200" dirty="0">
                <a:solidFill>
                  <a:prstClr val="black">
                    <a:lumMod val="65000"/>
                    <a:lumOff val="35000"/>
                  </a:prstClr>
                </a:solidFill>
                <a:effectLst/>
                <a:cs typeface="Arial"/>
              </a:rPr>
              <a:t>Children who read at home do well at school.</a:t>
            </a:r>
            <a:br>
              <a:rPr lang="en-US" sz="3200" dirty="0">
                <a:solidFill>
                  <a:prstClr val="black">
                    <a:lumMod val="65000"/>
                    <a:lumOff val="35000"/>
                  </a:prstClr>
                </a:solidFill>
                <a:effectLst/>
                <a:cs typeface="Arial"/>
              </a:rPr>
            </a:br>
            <a:r>
              <a:rPr lang="en-US" sz="3200" dirty="0">
                <a:solidFill>
                  <a:prstClr val="black">
                    <a:lumMod val="65000"/>
                    <a:lumOff val="35000"/>
                  </a:prstClr>
                </a:solidFill>
                <a:effectLst/>
                <a:cs typeface="Arial"/>
              </a:rPr>
              <a:t/>
            </a:r>
            <a:br>
              <a:rPr lang="en-US" sz="3200" dirty="0">
                <a:solidFill>
                  <a:prstClr val="black">
                    <a:lumMod val="65000"/>
                    <a:lumOff val="35000"/>
                  </a:prstClr>
                </a:solidFill>
                <a:effectLst/>
                <a:cs typeface="Arial"/>
              </a:rPr>
            </a:br>
            <a:endParaRPr lang="en-GB" sz="2400" dirty="0"/>
          </a:p>
        </p:txBody>
      </p:sp>
      <p:pic>
        <p:nvPicPr>
          <p:cNvPr id="4" name="Picture 3" descr="Screen Shot 2014-08-12 at 12.32.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327" y="4869160"/>
            <a:ext cx="2154578" cy="1988840"/>
          </a:xfrm>
          <a:prstGeom prst="rect">
            <a:avLst/>
          </a:prstGeom>
        </p:spPr>
      </p:pic>
    </p:spTree>
    <p:extLst>
      <p:ext uri="{BB962C8B-B14F-4D97-AF65-F5344CB8AC3E}">
        <p14:creationId xmlns:p14="http://schemas.microsoft.com/office/powerpoint/2010/main" val="2699127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a:t>By </a:t>
            </a:r>
            <a:r>
              <a:rPr lang="en-GB" b="1" dirty="0"/>
              <a:t>reading </a:t>
            </a:r>
            <a:r>
              <a:rPr lang="en-GB" dirty="0"/>
              <a:t>your child lots of lovely stories and asking lots of questions!</a:t>
            </a:r>
          </a:p>
          <a:p>
            <a:r>
              <a:rPr lang="en-GB" dirty="0"/>
              <a:t>Use these prompts to help </a:t>
            </a:r>
            <a:r>
              <a:rPr lang="en-GB" dirty="0" smtClean="0"/>
              <a:t>you: </a:t>
            </a:r>
          </a:p>
          <a:p>
            <a:endParaRPr lang="en-GB" dirty="0"/>
          </a:p>
        </p:txBody>
      </p:sp>
      <p:sp>
        <p:nvSpPr>
          <p:cNvPr id="5" name="Title 4"/>
          <p:cNvSpPr>
            <a:spLocks noGrp="1"/>
          </p:cNvSpPr>
          <p:nvPr>
            <p:ph type="title"/>
          </p:nvPr>
        </p:nvSpPr>
        <p:spPr/>
        <p:txBody>
          <a:bodyPr/>
          <a:lstStyle/>
          <a:p>
            <a:r>
              <a:rPr lang="en-GB" dirty="0" smtClean="0"/>
              <a:t>Reading with your child</a:t>
            </a:r>
            <a:endParaRPr lang="en-GB" dirty="0"/>
          </a:p>
        </p:txBody>
      </p:sp>
      <p:sp>
        <p:nvSpPr>
          <p:cNvPr id="8" name="Explosion 2 7"/>
          <p:cNvSpPr/>
          <p:nvPr/>
        </p:nvSpPr>
        <p:spPr>
          <a:xfrm>
            <a:off x="6267904" y="4600573"/>
            <a:ext cx="3958836" cy="224086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do you </a:t>
            </a:r>
          </a:p>
          <a:p>
            <a:r>
              <a:rPr lang="en-GB" dirty="0"/>
              <a:t>think that character is </a:t>
            </a:r>
          </a:p>
          <a:p>
            <a:r>
              <a:rPr lang="en-GB" dirty="0"/>
              <a:t>feeling now?</a:t>
            </a:r>
          </a:p>
        </p:txBody>
      </p:sp>
      <p:sp>
        <p:nvSpPr>
          <p:cNvPr id="10" name="Oval Callout 9"/>
          <p:cNvSpPr/>
          <p:nvPr/>
        </p:nvSpPr>
        <p:spPr>
          <a:xfrm>
            <a:off x="1775520" y="2996952"/>
            <a:ext cx="3024336" cy="180020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10000"/>
                  </a:schemeClr>
                </a:solidFill>
              </a:rPr>
              <a:t>What is the character saying?</a:t>
            </a:r>
          </a:p>
        </p:txBody>
      </p:sp>
      <p:sp>
        <p:nvSpPr>
          <p:cNvPr id="11" name="Rectangular Callout 10"/>
          <p:cNvSpPr/>
          <p:nvPr/>
        </p:nvSpPr>
        <p:spPr>
          <a:xfrm>
            <a:off x="1805787" y="5210975"/>
            <a:ext cx="2475981" cy="1224136"/>
          </a:xfrm>
          <a:prstGeom prst="wedge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happening?</a:t>
            </a:r>
          </a:p>
        </p:txBody>
      </p:sp>
      <p:sp>
        <p:nvSpPr>
          <p:cNvPr id="12" name="Cloud Callout 11"/>
          <p:cNvSpPr/>
          <p:nvPr/>
        </p:nvSpPr>
        <p:spPr>
          <a:xfrm>
            <a:off x="5159896" y="2996952"/>
            <a:ext cx="2664296" cy="162018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that character thinking?</a:t>
            </a:r>
          </a:p>
        </p:txBody>
      </p:sp>
      <p:sp>
        <p:nvSpPr>
          <p:cNvPr id="13" name="Oval Callout 12"/>
          <p:cNvSpPr/>
          <p:nvPr/>
        </p:nvSpPr>
        <p:spPr>
          <a:xfrm>
            <a:off x="8040216" y="2276872"/>
            <a:ext cx="2160240"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do you think </a:t>
            </a:r>
          </a:p>
          <a:p>
            <a:r>
              <a:rPr lang="en-GB" dirty="0"/>
              <a:t>happens next?</a:t>
            </a:r>
          </a:p>
        </p:txBody>
      </p:sp>
    </p:spTree>
    <p:extLst>
      <p:ext uri="{BB962C8B-B14F-4D97-AF65-F5344CB8AC3E}">
        <p14:creationId xmlns:p14="http://schemas.microsoft.com/office/powerpoint/2010/main" val="2833354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109728" indent="0">
              <a:buNone/>
            </a:pPr>
            <a:endParaRPr lang="en-GB" b="1" dirty="0" smtClean="0">
              <a:solidFill>
                <a:srgbClr val="000000"/>
              </a:solidFill>
            </a:endParaRPr>
          </a:p>
          <a:p>
            <a:endParaRPr lang="en-GB" dirty="0"/>
          </a:p>
        </p:txBody>
      </p:sp>
      <p:sp>
        <p:nvSpPr>
          <p:cNvPr id="2" name="Title 1"/>
          <p:cNvSpPr>
            <a:spLocks noGrp="1"/>
          </p:cNvSpPr>
          <p:nvPr>
            <p:ph type="title"/>
          </p:nvPr>
        </p:nvSpPr>
        <p:spPr>
          <a:xfrm>
            <a:off x="1981200" y="274638"/>
            <a:ext cx="8229600" cy="2506290"/>
          </a:xfrm>
        </p:spPr>
        <p:txBody>
          <a:bodyPr/>
          <a:lstStyle/>
          <a:p>
            <a:pPr algn="ctr"/>
            <a:r>
              <a:rPr lang="en-GB" dirty="0" smtClean="0"/>
              <a:t>Any Questions?</a:t>
            </a:r>
            <a:endParaRPr lang="en-GB" dirty="0"/>
          </a:p>
        </p:txBody>
      </p:sp>
      <p:pic>
        <p:nvPicPr>
          <p:cNvPr id="5122" name="Picture 2" descr="C:\Users\hcracknell\AppData\Local\Microsoft\Windows\Temporary Internet Files\Content.IE5\30CL65BO\3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32" y="2420888"/>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46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At this school the Read Write </a:t>
            </a:r>
            <a:r>
              <a:rPr lang="en-GB" dirty="0" err="1"/>
              <a:t>Inc</a:t>
            </a:r>
            <a:r>
              <a:rPr lang="en-GB" dirty="0"/>
              <a:t> Programme is managed </a:t>
            </a:r>
            <a:r>
              <a:rPr lang="en-GB" dirty="0" smtClean="0"/>
              <a:t>by Mrs Stephens.</a:t>
            </a:r>
          </a:p>
          <a:p>
            <a:r>
              <a:rPr lang="en-GB" dirty="0" smtClean="0"/>
              <a:t>Please </a:t>
            </a:r>
            <a:r>
              <a:rPr lang="en-GB" dirty="0"/>
              <a:t>do no hesitate to come and see me if you would like any further information.</a:t>
            </a:r>
          </a:p>
          <a:p>
            <a:r>
              <a:rPr lang="en-GB" dirty="0"/>
              <a:t>A copy of this presentation, along with further information will be made available on the school </a:t>
            </a:r>
            <a:r>
              <a:rPr lang="en-GB" dirty="0" smtClean="0"/>
              <a:t>website.</a:t>
            </a:r>
          </a:p>
          <a:p>
            <a:r>
              <a:rPr lang="en-GB" dirty="0" smtClean="0"/>
              <a:t>Further workshops will be available, please express your interest on the questionnaire.</a:t>
            </a:r>
            <a:endParaRPr lang="en-GB" dirty="0"/>
          </a:p>
        </p:txBody>
      </p:sp>
      <p:sp>
        <p:nvSpPr>
          <p:cNvPr id="3" name="Title 2"/>
          <p:cNvSpPr>
            <a:spLocks noGrp="1"/>
          </p:cNvSpPr>
          <p:nvPr>
            <p:ph type="title"/>
          </p:nvPr>
        </p:nvSpPr>
        <p:spPr/>
        <p:txBody>
          <a:bodyPr/>
          <a:lstStyle/>
          <a:p>
            <a:r>
              <a:rPr lang="en-GB" dirty="0" smtClean="0"/>
              <a:t>Thank you for coming</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463" y="5558392"/>
            <a:ext cx="2249463" cy="102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data:image/jpeg;base64,/9j/4AAQSkZJRgABAQAAAQABAAD/2wCEAAkGBxQTEhQUEhQVFhUXGBYVGBcXFBYcFBcVFBQWFhcYFhcYHSogHxwlHRYWITEiJikrLi4uFx80ODMtNygtLisBCgoKDg0OGxAQGywkICQsLCwsLCwsLCwsLCwsLCwsLCwsLCwsLCwsLCwsLCwsLCwsLCwsLCwsLCwsLCwsLCwsLP/AABEIAM0AqgMBEQACEQEDEQH/xAAcAAEAAQUBAQAAAAAAAAAAAAAABgEDBAUHAgj/xABKEAACAQIDBAUEDQoFBQEAAAABAgMAEQQSIQUGMUEHEyJRYTJxgbEzNVJicnN0kZKhsrPRFBUjNEJTgpPB0hZUovDxJENkwuEX/8QAGwEBAAIDAQEAAAAAAAAAAAAAAAEEAgMFBgf/xAA2EQACAQMDAgQDBgYCAwAAAAAAAQIDBBEFEiETMQYyQVEUInEVNGGRobEWM0JSgdFT8CMkQ//aAAwDAQACEQMRAD8A7jQCgFAKAUAoBQCgMPaczpGzIpZhytfTmbXF9KA5/hNpsMWJWlYjPq1jrHr2cv8ATkdakxzg2sm2y+YLK2pJ7DEORm0VVaMi9tLX176YZOSY4VbIouxsBq3lH4VudRyC7QnJWgFAKAUAoBQCgFAKAUAoBQCgFAKAUAoDyTUJ84By7eDeDDtMLYZxaY4dhcI7sNM1tbRi47RsTrpzqHNp4SMWjBG2EfESqkAVAwiRxIbBmPlIuhY6W08NK0XFdwp7zKKy8HQYdqSZAyKjrYFRdgStuTG+tu+2tcCPiCMam2SZY6DNtgMasqB0vY3FjoQQbFWHIg6V6SnUjUipL1NDWHgyq2ECgFAKAUAoBQCgFAKAUAoBQCgFAKAUByrfTePFzF4YFMUYJR+1aZiDYg+5BBHoN9b2pjnJDZH9nmWNCXUKAT2cwGnugToB4H6qmWPzINjDjwyxq1xF16M1hmy9W17jLfQ5VBt/Sqt9GToS6ayzODSkSIwjqjLBKxQqUtbXKW0WO5GUgsRcg8fAW8NB9at0qkVnJeb4ySbdrByoHaYKrSFWKKbhSECkk+6Nhe2mg1Ne0sreNGG0pzeWbyrxgKAUAoBQCgFAKAUAoBQCgFAKApUJDIp3Ap2BAcYBjpnAQRSrn6mTNpNHC/Vusq2uLMbg66MD3itVK4jUlKMfQlweDRbT2K8Elpu1e+RwP0RFuCjk3G99dNKsRkk+DD0MQWkvFCQZGBRVSxIYg20B0ta/hY1jNccEQ7kxfZc0MYeeSIQosbyKiMCnUtnyRDXNm7Km+vG3EAcZ6XRhV677p5LXUysEl2NtFcRGJFVl1ZSjgB1ZSVZWAPG4rrQqqcVKPZmhrk2FZgUAvTJGStCRQCgFAKAUAoBQCgKXqAQnebpMweFLIGM8g0KxWKqRpZnJyix5XvViFvOSzjgwdSKOWbc6QMVPiDLh5JcMpUAxrNnW4/aAZABcW014X510rTT4TXLK1Wu4m53d6WMTEwGLUTxcCygLMvjp2W82h468qivpiSzBincbnyde2HtyDFx9Zh5VccDY9pSRezrxB8DXJlCUHiSLakmc/wBqbNCJLg8RlmmYl4H4BjinZc2QeTlbOzC5AC3vyHnq9tUV6p0/K+5ZjJOJjbc29HLIAjXhiURRW8kgCxcsSFueA8F8a78VtWCs+5HopWjmikTQJmYMWW5cv1g0vqLi3HUMayWWCZSbZTFzl5GlSBYkkaPMOq6zDu0j5itw3ZeJrAg9jXTjxdXncRgo0/Xg3U0s5ZKdzYZliczqq55XlTiHySHMOsW5AIvbQ8LXsb1ds4dOjGMvQwqPngwt8N/sNgbpfrZxr1SEXF+HWNwUfX4GulQtp1nhI0zmoo5ptDpax7XMawRDWyhS59LsbH5hXTekpQzkrfE4ZPd3+kzBSIiSzlZMqhnkjyIzcCbjsgX8a51S0qU+cFnqxaJ1FKrAMpBB1BBuCDzBFVjYuT3QCgFAKAUAoBQCgOc9M+8MmHgigiJVsQXDMDYiKMLnAPIkuo816u2FBVanPoaa0tscnIN3NtDB4hJDhopwFICyHKFOmq6EZrX5c66d7byqYVPhFajUXLZa3i20+JxM2IMZXrGBC582VQqrbNpoLHlzrO2VW3hwsie2ZId291oMXFJleaRgCpIAghjYgEXeQMzmx4AAW48RXE1XXalDicefYs0LaLMrZnR7jlcSQ4qGPkJY2fNbu7J1Hhwrh1fFtFx2zhyWFaSTNtgt58BAkqY04nE4xhJBNMYiHy3ZAsbHsquU6W7yedda3pzuaanBGuc1B4Z5w3SbhsMoGE2e5b3U0katr75cx9GlXVp9aT5RrlXjE3O6vSLjcYsrDAxOsbhGyYgq2ouAquhDfSFca+uqNpPZVeCxTg6iyjP23tePEwmHE7Px0S2NmiRHdCylSUMLNY2Zhw1vqDWlX9tUxtmmT0pERxu1dtTxumHZ3gV2iBypDiyqAayiSxBsbEi2uthW9arZUamK7MJUptcEeg3IxCxyzYkSQZQSB1XXZjxLSGNyw8SAT310KfiO2dVOlL/BqlaSa5NKdmYjKznC4nqwL5zBIEK8iLrwNdRa/ay+SUkn9UV/g6ifBKdo7JddlqZdnrFLCgviWlRGZQ3YHVqGzkqVWzFTc8q4dDWaMrnbTlu5LcqLjHkr0Y71yYTExwEk4aVwhQ8I3c2V07u0RceJPHj3b+zi474lShWy9rPoEGuEi6VqQKAUAoBQCgFAQrpO3TbHwKYrddCWdAeDhlsyX5Xspv3qKs2lfo1MmqrDcj594jh8/H/mvVxaqrJzGtjwUsR4juPG3gaxlmHYlfOZWzBEZoeuAMRki6zuyZxmzd6jifAGuVrNGUrWU6a+ZI3WzaqYbOwb+7wLhcNkidVmbKI1Ui6qGUlrDgth6b18r0TSKt7dZqR49cnar3EYR4Zyfbm0ziZ3mMaxs+XMqkkFgoBbXvtf0ivrGkWErKk6TefY4dzV3y3GDXYbzyivnJ0noU9ixnx6/divjfjVf+0j0dj5DpJ8ONeOh5ky21wRbYOOlUwrInVxP1isz+VJiSxJYdyHtWv5XLS1+/fW1OpByi8yWPyNcW0zKx+z1/K47PIOtWTrEWV1XsWtJYHQ3IU9+Yd1aba5nG3lJxXy9nj1IlFNmv3j3pg2aiYeJM8gQZIgbBF1yl21I4HTUm1XNJ0a51er1G3j3NVevGjHBzPb+8uIxhHXMMgNxGi2jB5HUkk+JNfTNI8N21jylmX4nHrXk6hsOj3duTGYuMhf0MLpJK54AKcyoO9msNOQue6rup3KUdiItqeXuPota86dA9UAoBQCgFAKAUB5tUDB82b77ty4GVDOyE4gzyBUvZLSAlSTx0kGthwrvafe5XTZSr0c/MR2SO4sf9+NdipzEpw4ZWFSV0GluQ08a0b6ezbJrkyknuyi5GjOwAzMzEKOJYngB41Kp0LeOYpJe5LlKZspdiMI3kV4n6u3WKjEslza50sRfQkX1qrHU06ihNYz2Mujwauum/mW7JoxydJ6FPYsZ8ev3Yr4741+9I9HY+Q6TXiUkXi3icOrqVdQyniCNP8AmttKrKElJMweGYmA2UkTs4Z2JUIC7ZsiLchVJ1tc31uTprVqvezq09mEkuePUx24ORdJZQ7RkyAgqqZzmY53KKfJOgAXKNBxzV9U8GUp/CRm3x7HH1CSzgjNiSAoLMTYKBcsx4ADjf8ACvXXFeFCDlPg51Onu7HcehLCSJs8tJGU62XrkJynNG8UWRhY8NDxt5q8rc1erPedSnHYsHQgKr/ibCtSBQCgFAKAUAoClQwcZ6fRebA/AxPrgro6ZFOvj8DRcPEWc82Rgg8hDElER5GUcWEalsoPEXta/IXrrX05U6eIv8CnT55MobwYgWySGNRwSMBUUdwUDUee9RS0y3cUmiJ1n2NluTBnmxEvF44J5F+MKMA3nvXO16s6NOnRXlbNtrHe2Y+7TBIMa58nqOqF+byNZR5+J9FTqOypOhCHdPLFDMdxob16BTgkk5FVQZ0joUYdXjPjl+7FfI/GVOVS4UorJ6CzfycnQNobQjgQvK4VVFz328w1PzV5GjZVq09sY8ltzSRyLevpfkLMmBVVTh1rqS5IPFBewHnBNevsPDtOCUq/L9itOs32NHs7pXx8bXdo5R7l099c2K2PePTV6roVnNcLD/A1qvInW1N1DtIw42B1iE8SM6vc2YKACpXibWUjvUeNVrHxDLR91tKO7DeGRVtVXe5m73e3HhwYeUsZZsrAMQAqArY5F5E95JPmrmX/AIkub+ooPhZRspWsaaJd0de1eB+TQ/divaFckVAKAUAoBQCgFAKApUA410+ezYD4GJ9cFdPSm/iOPY0XPkZzXC7TOHdZQQCORFwwIIKkcwQSD567N9GnKlifBRoptmyBwU4zxu8BPFCvWRA+9ZbMB4Gufb1rqnFf1L8DZOMM4fBIejiTDrjGiWcSNJGy5RGwHfqzc/CvO+JrypWoqW3G1ly0pKL7nNt4ce4d8Mpyxwu6BQdWZWKl3PNjbzAaAVvp1ZySqPu0ZqCisGmLnvNbHOT9SdqPcGJdNUZlPvWIP1VqlCMvMjJPAxOKeQ3kdnPC7MSfnJpGMY9kRllq9ZduwKrTtnJJ1roR3klznBMheOzSKw/7feGPuSfrNeW8R2EJU+uniX7m+hN9mdfxPkN8E+o1462/nR+qLcuxd6OvavA/JofuxX1k5hIqAUAoBQCgFAKAUBSoBxrp89mwHwMT64K6Wl/z/wDBouPKzm+CwaTSJHIbKxsTYXA1Ol9LngPEiuzqOFQeSjQliRtsLidnoFj/ACDFEcC7Susg7ywFlB8wryyV41tpVI8/UvNU85kiQbu7NwGHkixUWIfDhWbsYrKgkZkYACQgXAve+trVydSrXsaTtZw3Z9Yo30XBsg28O5eKTrcTK+HZCWkMiTqVYsS1lB1JJPCrFveU5NQjn8jJxwRNYSeAJ9FdKNOpOOUa3JItmsHnszPueaxIKigN1upsaXFYmKOFSxzAkkdkKpDEseFrVou7iFGnKU36GUIOTPpTZWwcPh2keGNUaU5nIvqQLaA8BzsO+vm17qNa4+WT4XYvwgkZuJ8hvgt6jVa2/nR+qM5di70de1eB+TQ/divrJyyRUAoBQCgFAKAUAoClPUHGunz2fAfAxPrgro6Wv/P/AN/A0XPkZzGvTtZWGcxOSMqPaUwFhK9uQzGw81+FVpWdCXdIz6ku2TQY+STESkFy2XmxJty51xZ27q1XCBeg1CGWYpwFpAl+Ot61fBONbpszVbdDODeQxBQAOAr0NK3hThsx/k50qrciZdGm6mExsWKOJizlZQFYMysAUBtdSNK+ZeJ9SrWV0o0vU7lrBSgaTpY3Pw+AOHOGzhZOszBmzWKZSLEj3x+as9G1GV5CTqd0TVp7TaYPofMmFjlWe0zqr5WXsDML5bjX0/VVWt4hhRr9OUeCVQbjkk3RUz4dp9nzxRrLB2+sSxzrJr2iOJ8dNLX4Vz/EEFUpRuISeH6Gyhw9rOiV5N57FrBaxPkN8FvUa22386P1RD7F3o69q8D8mh+7FfWjlkioBQCgFAKAUAoBQFDT1IORdN2z5p8TgEw8Zkfq8UcoZQbAwXN2IHdWdK+p2b61ThIidN1FtRAP8H7S/wAk/wDMh/vqx/GFh/d+5o+zqhX/AAhtL/JP/Mh/vp/GGn+/7j7PmYsG4e0VcsMI9jxGeH++udHxFYxq9SM/3/0b5WsnHbg9T7ibQYhjg5ARzEsP91bq3ibTqk92/wDf/RjC1rRWC+Nz9pf5N/5kP99WV4usFHapfv8A6NT0+o+WZO529j7NOJhkwzM5lBYB0GUhQMp5H0VxtR0iWsyVek+C1TrqgtrPG/29o2jCkf5M8bI2dWzoRqCCCO7X6qnSvDtzZN+uTGpeQn6mw3X6SZ8PCI8RC8xXRWDItkAAC+PCtN94Sq3FTfDhmUL6EVjJ72dv5DBNPPHgZOsnIMhMynhyF+ArCv4Wvq9KNKcliPYlXlNPJs//ANa/8N/5qVTfgi5b7mX2hD3PMvSzdSPyN9QR7KnMVNPwXcU5KTfbkn4+D4ydR6OvavA/J4fuxXozUSKgFAKAUAoBQCgFAUqAQveb20wHyfGfaw1cfXfuUjbQ8xs6+cNs6GBTLGBTLGBTLGBesoZckMHz1vF+v4344+oV9w8K/co59jz195jCr0+OMlHcUJrCVSEeWxiQBHfUKUZ9mmMSK1niK7EZKNwNa6uNr+hlF8o+k+jr2rwPyeH7sV4tnZJFQCgFAKAUAoBQCgKUBC95/bTAfJ8b9rDVxde+5SN1Dzmzr5uzoCpIFAKYJFTHhkHz1vH+v4344+oV9z8KvFnH6Hnr/wA5fw2FijjWTEBmL3aOFTYsoJAeRv2VJBAA1NjXQrV61aThS7LhleMYxWZGz2DtiV8RDDBHBCHdU7MCMwUnUlpcxJAudTyrn6nZKhbutKTePTJtpVG5bcGz2pvEkeIkw+KhhxMStlLrGI5RprbLpccNLcK5ltpdetb/ABNvNp4zhvg3TqJVNj7Gq3t3cSBY8RhmL4aW2UnVlJ1sTzHH5jXS0LV5XE5UK/E4mi5oxilKHYjLcDXoqnMGVl5kj6T6OvavA/J4fuxXi2dkkVAKAUAoBQCgFAKApQEL3n9tMB8RjftYauLrv3KRtoeZGzr5uzoCpJFAKAVK7kHz1vH+v4344+oV9y8LLNnH6Hnr/wA5n4jBviUikgUuUiSKRF9kRoxa+TiUIsQRzJGlquUbhW1SaqLiTNM4b4rHobXo92VImPiMsbJlSRxmUi9ly8D8OuZ4jvaXwjjF98fubbWGZp+xGdrteeYn95J9s12tLxC0i/RIr18uo2SbbM/VbJw2Gk9ldzNlPFI87MCfPeuDYUOtq1S4h27FmpLbQUfUhrcDXrqi202ylDiaPpPo69q8D8mh+7FeKZ2SRUAoBQCgFAKAUAoBUAiHSHg2EcOMjUs+EcyEDymgcZZ1H8Nmt3oKq3luq9GVN+qMoS2vJfwuKWRFkjYMjgMpHAg63r5jcUXSqOM1yjpQaayXqrkoUJFABWUfMiD563j/AF/G/HH7Ir7j4V+5R+h56/8AMYiOVN1JB7wSD84r0M6cZx2yWSjuaawTXosdmxjliWPUtqSSeK8yT4V4/wAW06ULeEIrjJfspNybZH8dtiTrnYrEZA7dswxlwVYgHha4txteu3Y2VP4eKUnhrt6GirN9RmsxWIaRi8jFmPFibk106FvTox+RYNEpuR62fs58TNHhogS8rBNP2VNs7nwVbmq+o3ChDjub7enueWfUmzcGsMUcSCyxqqDzKAB6q8sdIyqAUAoBQCgFAKAUAoCjDSgOd7RwTbKdpI1ZtnOczqoJbBu3lMijUwHiVF8vIWrhatpMbpdSPE/3N1Kq48G/gmV1DIwZWF1ZTdSDzB7q8BWoypS2zWGXlJNFytZIqCQKyh5kQfPW8f6/jfjj9kV9x8K/co/Q89f+Ywq9PFtdih6mZsnasuGfrIHyNYrfKpuDyswIqnd2NO7htqrPJsp1XBtoxZZCxLHUklie8k3PCrFGEaUdsTHc28spFGzuscal5HOVEUXZmPC3h41pr3UaS+ZmdOk5PJ3no13FGAQyzWbFSAByNVjXj1af1PPzV5WvWlVm2+x04QUVwTqtRmKAUAoBQCgFAKAUAoChoDyyg6HnUdgQnaG68uEZpdm2KE5pMGzWjY82gY+xufcnsm3K9c2/0ujdxw1h+5shUcT3sfb0WILKuZJk0eGRSkyHxU8R74XBrw19pNe1fKyvcuRqqXY2lco3AVlDzIg+et4/1/G/HH7Ir7j4V+5R+h56/wDMYVemRQFG8LISb7Gy3d3exOOfJhY7rezzNpDH33b9o+C3Ncq51KEMxj3LVK2b5kd13I3Eg2euYfpJ2FnmYdoj3KD9lfDj315+pUnUlmTL8YRisIllq19uxkVqQKAUAoBQCgFAKAUAoBQCoBQijBpt4N2sPiwDKlpF8iZCUmjPvZF19BuO8VhOEZrbJZRKeOxHJcPj8J5S/l0A/bTKuLUd7R6LJ/CQfDnXn73w7SqrNL5X7ehvjXfqX9lbwYfEEiKQZx5UbgpMp99G9mHzWPKvK3Ol3Ns/nj+RZjVjI4bvJ+v4344+qvr/AIalFWUc8HDvk3Lg8bJ2dNinyYWF5mvY5RZF+E5so499divqNKl5eWaKds3yzp263Q+NH2i4fn1EZIj/AI30LeYWHnriV9Qq1fwRchQjHk6pgcHHEixxIqIosqqAFA8AKottm4yLVHcFakCgFAKAUAoBQCgFAKAtvOo4sB5zWudWEPMyUm+xaO0I/dj56ryv7df1InZI8NtOMcW/0t+Fa1qVu3hSJ6cih2nH3t9B/wAK0y1m1i8bielIp+c0999Fv6isHrtov6v0J6M/YodpL3N8w/Gn27af3foOhI1O2tn4TFD9Ph85HB7BZV+DIrBl9BrB67Z45llfQnozIzhOjjZqytI8c8xJzZZZSy3sPKGYZv4r1nHxDawjti+PoRKhLJNMJiIYkCRxdWgGioqKoAHcDaoWvWj7P9A6EkZA2mvc31fjU/blrnDl+hPRkWvz7Bmyl7HhbifqqwtUoPs/0MNjzgvjacfe30H/AArD7Ytf7ielIqNpR95+i34VlHVbaTwpEdOR6G0I/dityv7dvCmhsl7FxcUh4Mvzit0binJ4TMdrLt63EFaAUAoBQCgFARHD6z4u/wC+t6Opi09fz14bxHUlGusP0LlBLBkYjNlOXyraXNvr5eeuBRm9y3Pg3cI0mKbrHjiUMEdZVYs6uQSosbhmN7Bu7W1d62pSUHL2/ArynyezttiLhRqWIJJsFTrCc3PNZBp77wrStMhnv27jrNFptvODbIuvU5Tm0/TdnKfMyvr5q2/ZNJ+o679i1JvE4Uuqg34ITyXC9e1rC+pJA48OVbJaTRb2uXZEdVmfg9ou8wU5crCUhbdpRGyqpJ8bk8KoXFlRhQU4Pn1M4VXnk8YzbZSR47Dysg79YOsBI53bsjxrKjpsZ041G/QmdR5NbtDHSFJCzWtDi7gmwvmyLYDjYa2N9PPXSoUKEYrjuaXKTZvNnyGWD3Js8fE6ZSUHjwANcO7jGnWTxw+SzDsa7ERZ8Q8TRKbYfRVYZQXdgDc2I8gagEiunGt07ZSUv6jS4vJ6w+0ZEKwv2ihiUyD9pcrZ7jvvFJ9VKunUqydeL4foQqji8FqDardbnZQC6RKqZzYBhNKSxt5WUAaDU2rOtp8ejhPykKt83YkcbXAPC4B81wK83OMoS7ltYZg7dH/TTnn1bm/PRSRY+er2nVaiuYrPqYzisMleF8hPgj1CvpkeFyc8vVkQKAUBiSbQRdGzD+B/wrCU9vcFh9uQji/+lvwqtK9px75/IzUGzw28EPIsf4G/raq89Wto95GSozfoR7AYoGXEtYjNLmANgSvVRgHj3g15LW6sLiopxZbpRcVhmdIcwIK6EEG54g6HhXFjmMk89ja16GFgtlxSyyKIkzxiMlmOtnzEAG3vTXpbK1urqnuU8FacoRfJtxsT3kfG/p118nxPzmrP2BcPnqGHWj7HsbG4aR6a+TwN76ad9T/D9f8A5SOtH2PX5oPen0PC3f6KlaDUTz1COsvYspsFus6wyAkAhRl0Aa1+HE6Ct89CcqezcOsvYvfmg3vdL6a5NdNRz5VpXh6SWFMl1k/QNsgniUP8J58edTHw/Uj2qB1k/Q9fmtuTL9E/jWt+GpP/AOhKr4Kfmtr3ut+HA3t571j/AA1UUdvU4J+IXsWm2Nc+TGfRzuT7nvJNZLQLhLCqjrR74MDamAWCPrGjSwZF7BIa7uIxqB78+gmtVbR7qnFy6gVSLfYuh7aW08DXlZxy+WW8GDt2a+HmFjcxuBw4lSALA1bsUo1oy9jGcW0brC7eiCKGzCwAN1vy8L17paxbrGXyUnQmi+NvQ+7PpVh6xViGo0Z9s/kzF05F5NqRngSfMj/hVuFRS7GDi0ZQl8D9E/hWwgszGW/YEdu9ma/zBf61hKLxwEYE+GxDfubeYn1iufWo15cJr8jZGSRrpN35WNyY/RdfsoL+muXW0erU5bX5G+NdL0Kf4em74/pN/bVf7AnjzGXxS9i4m70nu1HmzH+grNeHpPDch8WvYz9i7HMDyuXLmQIDpoBHmta5vrmNd+xtfhqe3JWqT3vJtxVxGsUGBTkCnIFOQKAUAoBTAMDbez/yiFosxW5Q5hxBSRXH1qK1VqXUi0TF4NU+78n7xT58w/GvNT8Oy7qRbV0vYtHd+Xvj+k39tYfw/Nf1GXxSPI3dlve8d/Ekj5itvqrOnolaDymjGV1lYM/D4HEINOp+j+Cj1V06Vtcx74NLnFmfF144iI+ZmH/qa6VNTXmRqe30MwE/7P8A8rcQeqAUAoBQCgFAKAUAoBQCgFAKAUAoBQCgFAKAUAoBQCgFAKAUAoBQCgFAKAUAoBQCgFAKAUAoBQCgFAKAUB//2Q==">
            <a:hlinkClick r:id="rId4"/>
          </p:cNvPr>
          <p:cNvSpPr>
            <a:spLocks noChangeAspect="1" noChangeArrowheads="1"/>
          </p:cNvSpPr>
          <p:nvPr/>
        </p:nvSpPr>
        <p:spPr bwMode="auto">
          <a:xfrm>
            <a:off x="1577976" y="-1173163"/>
            <a:ext cx="2028825" cy="244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255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GB" dirty="0" smtClean="0"/>
              <a:t>Previously learnt sounds</a:t>
            </a:r>
          </a:p>
          <a:p>
            <a:r>
              <a:rPr lang="en-GB" dirty="0" smtClean="0"/>
              <a:t>Show sounds revising today (picture side)</a:t>
            </a:r>
          </a:p>
          <a:p>
            <a:r>
              <a:rPr lang="en-GB" dirty="0" smtClean="0"/>
              <a:t>Fred talk words </a:t>
            </a:r>
          </a:p>
          <a:p>
            <a:r>
              <a:rPr lang="en-GB" dirty="0" smtClean="0"/>
              <a:t>Show sounds (letter side)</a:t>
            </a:r>
          </a:p>
          <a:p>
            <a:r>
              <a:rPr lang="en-GB" dirty="0" smtClean="0"/>
              <a:t>Hide the new sounds</a:t>
            </a:r>
          </a:p>
          <a:p>
            <a:r>
              <a:rPr lang="en-GB" dirty="0" smtClean="0"/>
              <a:t>Green words-special friends</a:t>
            </a:r>
          </a:p>
          <a:p>
            <a:r>
              <a:rPr lang="en-GB" dirty="0" smtClean="0"/>
              <a:t>Green words –white side up (previously learnt)</a:t>
            </a:r>
          </a:p>
          <a:p>
            <a:r>
              <a:rPr lang="en-GB" dirty="0" smtClean="0"/>
              <a:t>Fred fingers –sounds</a:t>
            </a:r>
          </a:p>
          <a:p>
            <a:r>
              <a:rPr lang="en-GB" dirty="0" smtClean="0"/>
              <a:t>Fred fingers –spellings</a:t>
            </a:r>
          </a:p>
          <a:p>
            <a:r>
              <a:rPr lang="en-GB" dirty="0" smtClean="0"/>
              <a:t>Check and mark spellings </a:t>
            </a:r>
            <a:endParaRPr lang="en-GB" dirty="0"/>
          </a:p>
        </p:txBody>
      </p:sp>
      <p:sp>
        <p:nvSpPr>
          <p:cNvPr id="5" name="Title 4"/>
          <p:cNvSpPr>
            <a:spLocks noGrp="1"/>
          </p:cNvSpPr>
          <p:nvPr>
            <p:ph type="title"/>
          </p:nvPr>
        </p:nvSpPr>
        <p:spPr/>
        <p:txBody>
          <a:bodyPr/>
          <a:lstStyle/>
          <a:p>
            <a:r>
              <a:rPr lang="en-GB" dirty="0" smtClean="0"/>
              <a:t>Speed sound lesson (sound groups)</a:t>
            </a:r>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767" y="3429000"/>
            <a:ext cx="2328633" cy="271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72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smtClean="0"/>
          </a:p>
          <a:p>
            <a:r>
              <a:rPr lang="en-GB" dirty="0" smtClean="0"/>
              <a:t>Learn </a:t>
            </a:r>
            <a:r>
              <a:rPr lang="en-GB" dirty="0"/>
              <a:t>44 sounds and matching letters</a:t>
            </a:r>
          </a:p>
          <a:p>
            <a:r>
              <a:rPr lang="en-GB" dirty="0"/>
              <a:t>Learn to blend </a:t>
            </a:r>
            <a:r>
              <a:rPr lang="en-GB" dirty="0" smtClean="0"/>
              <a:t>the sounds </a:t>
            </a:r>
            <a:r>
              <a:rPr lang="en-GB" dirty="0"/>
              <a:t>to read </a:t>
            </a:r>
            <a:r>
              <a:rPr lang="en-GB" dirty="0" smtClean="0"/>
              <a:t>words</a:t>
            </a:r>
            <a:endParaRPr lang="en-GB" dirty="0"/>
          </a:p>
          <a:p>
            <a:r>
              <a:rPr lang="en-GB" dirty="0"/>
              <a:t>Read lots of specially written </a:t>
            </a:r>
            <a:r>
              <a:rPr lang="en-GB" dirty="0" smtClean="0"/>
              <a:t>books</a:t>
            </a:r>
            <a:endParaRPr lang="en-GB" dirty="0"/>
          </a:p>
          <a:p>
            <a:r>
              <a:rPr lang="en-GB" dirty="0" smtClean="0"/>
              <a:t>Work along side a ‘learning partner’ building confidence.</a:t>
            </a:r>
          </a:p>
          <a:p>
            <a:r>
              <a:rPr lang="en-GB" dirty="0" smtClean="0"/>
              <a:t>Use their phonic skills to complete writing tasks based on the storybooks.</a:t>
            </a:r>
          </a:p>
          <a:p>
            <a:endParaRPr lang="en-GB" dirty="0" smtClean="0"/>
          </a:p>
          <a:p>
            <a:endParaRPr lang="en-GB" dirty="0"/>
          </a:p>
        </p:txBody>
      </p:sp>
      <p:sp>
        <p:nvSpPr>
          <p:cNvPr id="3" name="Title 2"/>
          <p:cNvSpPr>
            <a:spLocks noGrp="1"/>
          </p:cNvSpPr>
          <p:nvPr>
            <p:ph type="title"/>
          </p:nvPr>
        </p:nvSpPr>
        <p:spPr/>
        <p:txBody>
          <a:bodyPr/>
          <a:lstStyle/>
          <a:p>
            <a:r>
              <a:rPr lang="en-GB" dirty="0" smtClean="0"/>
              <a:t>How does RWI work?</a:t>
            </a:r>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1" y="5555659"/>
            <a:ext cx="1117591" cy="112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627" y="260649"/>
            <a:ext cx="1555011" cy="181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58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 </a:t>
            </a:r>
            <a:r>
              <a:rPr lang="en-GB" dirty="0"/>
              <a:t>E</a:t>
            </a:r>
            <a:r>
              <a:rPr lang="en-GB" dirty="0" smtClean="0"/>
              <a:t>nglish there are 44 sounds</a:t>
            </a:r>
          </a:p>
          <a:p>
            <a:r>
              <a:rPr lang="en-GB" sz="2800" dirty="0"/>
              <a:t>Children learn a simple code first</a:t>
            </a:r>
            <a:r>
              <a:rPr lang="en-GB" dirty="0"/>
              <a:t>.</a:t>
            </a:r>
          </a:p>
          <a:p>
            <a:endParaRPr lang="en-GB" dirty="0" smtClean="0"/>
          </a:p>
          <a:p>
            <a:pPr marL="109728" indent="0">
              <a:buNone/>
            </a:pPr>
            <a:endParaRPr lang="en-GB" dirty="0" smtClean="0"/>
          </a:p>
          <a:p>
            <a:pPr marL="109728" indent="0">
              <a:buNone/>
            </a:pPr>
            <a:endParaRPr lang="en-GB" dirty="0"/>
          </a:p>
        </p:txBody>
      </p:sp>
      <p:sp>
        <p:nvSpPr>
          <p:cNvPr id="3" name="Title 2"/>
          <p:cNvSpPr>
            <a:spLocks noGrp="1"/>
          </p:cNvSpPr>
          <p:nvPr>
            <p:ph type="title"/>
          </p:nvPr>
        </p:nvSpPr>
        <p:spPr/>
        <p:txBody>
          <a:bodyPr>
            <a:normAutofit/>
          </a:bodyPr>
          <a:lstStyle/>
          <a:p>
            <a:r>
              <a:rPr lang="en-GB" dirty="0" smtClean="0"/>
              <a:t>All words are made up of sounds</a:t>
            </a:r>
            <a:endParaRPr lang="en-GB" dirty="0"/>
          </a:p>
        </p:txBody>
      </p:sp>
      <p:pic>
        <p:nvPicPr>
          <p:cNvPr id="4" name="Picture 3"/>
          <p:cNvPicPr>
            <a:picLocks noChangeAspect="1"/>
          </p:cNvPicPr>
          <p:nvPr/>
        </p:nvPicPr>
        <p:blipFill>
          <a:blip r:embed="rId3"/>
          <a:stretch>
            <a:fillRect/>
          </a:stretch>
        </p:blipFill>
        <p:spPr>
          <a:xfrm>
            <a:off x="7320136" y="2324422"/>
            <a:ext cx="4478288" cy="4213562"/>
          </a:xfrm>
          <a:prstGeom prst="rect">
            <a:avLst/>
          </a:prstGeom>
        </p:spPr>
      </p:pic>
      <p:pic>
        <p:nvPicPr>
          <p:cNvPr id="5" name="Picture 4"/>
          <p:cNvPicPr>
            <a:picLocks noChangeAspect="1"/>
          </p:cNvPicPr>
          <p:nvPr/>
        </p:nvPicPr>
        <p:blipFill>
          <a:blip r:embed="rId4"/>
          <a:stretch>
            <a:fillRect/>
          </a:stretch>
        </p:blipFill>
        <p:spPr>
          <a:xfrm>
            <a:off x="263352" y="3429000"/>
            <a:ext cx="1958008" cy="2004407"/>
          </a:xfrm>
          <a:prstGeom prst="rect">
            <a:avLst/>
          </a:prstGeom>
        </p:spPr>
      </p:pic>
    </p:spTree>
    <p:extLst>
      <p:ext uri="{BB962C8B-B14F-4D97-AF65-F5344CB8AC3E}">
        <p14:creationId xmlns:p14="http://schemas.microsoft.com/office/powerpoint/2010/main" val="120650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366" y="144132"/>
            <a:ext cx="541461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366" y="1728309"/>
            <a:ext cx="5482280" cy="156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365" y="3304193"/>
            <a:ext cx="5471162"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1365" y="4869160"/>
            <a:ext cx="5414612" cy="156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393985"/>
            <a:ext cx="3096344" cy="2062103"/>
          </a:xfrm>
          <a:prstGeom prst="rect">
            <a:avLst/>
          </a:prstGeom>
          <a:noFill/>
        </p:spPr>
        <p:txBody>
          <a:bodyPr wrap="square" rtlCol="0">
            <a:spAutoFit/>
          </a:bodyPr>
          <a:lstStyle/>
          <a:p>
            <a:pPr algn="ctr"/>
            <a:r>
              <a:rPr lang="en-GB" sz="3200" dirty="0"/>
              <a:t>The complex English alphabetic code!</a:t>
            </a:r>
            <a:endParaRPr lang="en-GB" dirty="0"/>
          </a:p>
        </p:txBody>
      </p:sp>
      <p:sp>
        <p:nvSpPr>
          <p:cNvPr id="3" name="TextBox 2"/>
          <p:cNvSpPr txBox="1"/>
          <p:nvPr/>
        </p:nvSpPr>
        <p:spPr>
          <a:xfrm>
            <a:off x="2207569" y="4149081"/>
            <a:ext cx="2232247" cy="1200329"/>
          </a:xfrm>
          <a:prstGeom prst="rect">
            <a:avLst/>
          </a:prstGeom>
          <a:noFill/>
        </p:spPr>
        <p:txBody>
          <a:bodyPr wrap="square" rtlCol="0">
            <a:spAutoFit/>
          </a:bodyPr>
          <a:lstStyle/>
          <a:p>
            <a:pPr algn="ctr"/>
            <a:r>
              <a:rPr lang="en-GB" dirty="0"/>
              <a:t>This chart shows the most usual graphemes for the 44 sounds </a:t>
            </a:r>
          </a:p>
        </p:txBody>
      </p:sp>
      <p:pic>
        <p:nvPicPr>
          <p:cNvPr id="4" name="Picture 3"/>
          <p:cNvPicPr>
            <a:picLocks noChangeAspect="1"/>
          </p:cNvPicPr>
          <p:nvPr/>
        </p:nvPicPr>
        <p:blipFill>
          <a:blip r:embed="rId7"/>
          <a:stretch>
            <a:fillRect/>
          </a:stretch>
        </p:blipFill>
        <p:spPr>
          <a:xfrm>
            <a:off x="463658" y="2906289"/>
            <a:ext cx="3487821" cy="805248"/>
          </a:xfrm>
          <a:prstGeom prst="rect">
            <a:avLst/>
          </a:prstGeom>
        </p:spPr>
      </p:pic>
    </p:spTree>
    <p:extLst>
      <p:ext uri="{BB962C8B-B14F-4D97-AF65-F5344CB8AC3E}">
        <p14:creationId xmlns:p14="http://schemas.microsoft.com/office/powerpoint/2010/main" val="349661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fred RWI"/>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1" y="620689"/>
            <a:ext cx="3133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dirty="0" smtClean="0"/>
              <a:t>Fred</a:t>
            </a:r>
            <a:endParaRPr lang="en-GB" dirty="0"/>
          </a:p>
        </p:txBody>
      </p:sp>
      <p:sp>
        <p:nvSpPr>
          <p:cNvPr id="4" name="Content Placeholder 3"/>
          <p:cNvSpPr>
            <a:spLocks noGrp="1"/>
          </p:cNvSpPr>
          <p:nvPr>
            <p:ph idx="1"/>
          </p:nvPr>
        </p:nvSpPr>
        <p:spPr>
          <a:xfrm>
            <a:off x="2135560" y="1700809"/>
            <a:ext cx="8075240" cy="4306483"/>
          </a:xfrm>
        </p:spPr>
        <p:txBody>
          <a:bodyPr/>
          <a:lstStyle/>
          <a:p>
            <a:r>
              <a:rPr lang="en-GB" dirty="0"/>
              <a:t>Fred helps children learn to read </a:t>
            </a:r>
          </a:p>
          <a:p>
            <a:r>
              <a:rPr lang="en-GB" dirty="0"/>
              <a:t>Fred can </a:t>
            </a:r>
            <a:r>
              <a:rPr lang="en-GB" i="1" dirty="0"/>
              <a:t>only </a:t>
            </a:r>
            <a:r>
              <a:rPr lang="en-GB" dirty="0"/>
              <a:t>talk in sounds...</a:t>
            </a:r>
          </a:p>
          <a:p>
            <a:r>
              <a:rPr lang="en-GB" dirty="0"/>
              <a:t>(Fred can only say </a:t>
            </a:r>
            <a:r>
              <a:rPr lang="en-GB" i="1" dirty="0" err="1" smtClean="0"/>
              <a:t>r_ai_n</a:t>
            </a:r>
            <a:r>
              <a:rPr lang="en-GB" i="1" dirty="0" smtClean="0"/>
              <a:t>, </a:t>
            </a:r>
            <a:r>
              <a:rPr lang="en-GB" dirty="0"/>
              <a:t>he can’t say </a:t>
            </a:r>
            <a:r>
              <a:rPr lang="en-GB" b="1" dirty="0" smtClean="0"/>
              <a:t>rain</a:t>
            </a:r>
            <a:r>
              <a:rPr lang="en-GB" dirty="0" smtClean="0"/>
              <a:t>)</a:t>
            </a:r>
            <a:endParaRPr lang="en-GB" dirty="0"/>
          </a:p>
          <a:p>
            <a:r>
              <a:rPr lang="en-GB" dirty="0"/>
              <a:t>We call this </a:t>
            </a:r>
            <a:r>
              <a:rPr lang="en-GB" i="1" dirty="0"/>
              <a:t>Fred Talk </a:t>
            </a:r>
            <a:endParaRPr lang="en-GB" i="1" dirty="0" smtClean="0"/>
          </a:p>
          <a:p>
            <a:pPr marL="109728" indent="0">
              <a:buNone/>
            </a:pPr>
            <a:endParaRPr lang="en-GB" i="1" dirty="0" smtClean="0"/>
          </a:p>
          <a:p>
            <a:r>
              <a:rPr lang="en-GB" dirty="0"/>
              <a:t>If children understand Fred </a:t>
            </a:r>
          </a:p>
          <a:p>
            <a:r>
              <a:rPr lang="en-GB" dirty="0"/>
              <a:t>they can </a:t>
            </a:r>
            <a:r>
              <a:rPr lang="en-GB" i="1" dirty="0" smtClean="0"/>
              <a:t>blend </a:t>
            </a:r>
            <a:r>
              <a:rPr lang="en-GB" dirty="0" smtClean="0"/>
              <a:t>orally</a:t>
            </a:r>
            <a:endParaRPr lang="en-GB" dirty="0"/>
          </a:p>
          <a:p>
            <a:r>
              <a:rPr lang="en-GB" i="1" dirty="0"/>
              <a:t>Blending is needed for reading</a:t>
            </a:r>
            <a:endParaRPr lang="en-GB" dirty="0"/>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7749" y="5229200"/>
            <a:ext cx="12573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28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Fred fingers</a:t>
            </a:r>
            <a:endParaRPr lang="en-GB" dirty="0"/>
          </a:p>
        </p:txBody>
      </p:sp>
      <p:sp>
        <p:nvSpPr>
          <p:cNvPr id="5" name="Content Placeholder 4"/>
          <p:cNvSpPr>
            <a:spLocks noGrp="1"/>
          </p:cNvSpPr>
          <p:nvPr>
            <p:ph idx="1"/>
          </p:nvPr>
        </p:nvSpPr>
        <p:spPr/>
        <p:txBody>
          <a:bodyPr/>
          <a:lstStyle/>
          <a:p>
            <a:r>
              <a:rPr lang="en-GB" dirty="0"/>
              <a:t>Fred helps children learn to spell too! </a:t>
            </a:r>
          </a:p>
          <a:p>
            <a:r>
              <a:rPr lang="en-GB" dirty="0"/>
              <a:t>Children convert words into sounds </a:t>
            </a:r>
          </a:p>
          <a:p>
            <a:r>
              <a:rPr lang="en-GB" dirty="0"/>
              <a:t>They press the sounds on to their fingers... </a:t>
            </a:r>
          </a:p>
          <a:p>
            <a:r>
              <a:rPr lang="en-GB" dirty="0"/>
              <a:t>We call this </a:t>
            </a:r>
            <a:r>
              <a:rPr lang="en-GB" i="1" dirty="0"/>
              <a:t>Fred Fingers </a:t>
            </a:r>
            <a:endParaRPr lang="en-GB" i="1" dirty="0" smtClean="0"/>
          </a:p>
          <a:p>
            <a:endParaRPr lang="en-GB" i="1" dirty="0"/>
          </a:p>
          <a:p>
            <a:pPr marL="109728" indent="0">
              <a:buNone/>
            </a:pPr>
            <a:r>
              <a:rPr lang="en-GB" i="1" u="sng" dirty="0" smtClean="0"/>
              <a:t>Fred spelling</a:t>
            </a:r>
          </a:p>
          <a:p>
            <a:r>
              <a:rPr lang="en-GB" dirty="0" smtClean="0"/>
              <a:t>The children spell the words onto their fingers.</a:t>
            </a:r>
          </a:p>
          <a:p>
            <a:endParaRPr lang="en-GB" dirty="0"/>
          </a:p>
          <a:p>
            <a:r>
              <a:rPr lang="en-GB" dirty="0" smtClean="0"/>
              <a:t>Have a go!</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3573016"/>
            <a:ext cx="13144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95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188641"/>
            <a:ext cx="6768752" cy="60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5175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13479</TotalTime>
  <Words>1932</Words>
  <Application>Microsoft Office PowerPoint</Application>
  <PresentationFormat>Custom</PresentationFormat>
  <Paragraphs>197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Phonics Information Workshop for Parents.</vt:lpstr>
      <vt:lpstr>What will this meeting cover?</vt:lpstr>
      <vt:lpstr>Speed sound lesson (sound groups)</vt:lpstr>
      <vt:lpstr>How does RWI work?</vt:lpstr>
      <vt:lpstr>All words are made up of sounds</vt:lpstr>
      <vt:lpstr>PowerPoint Presentation</vt:lpstr>
      <vt:lpstr>Fred</vt:lpstr>
      <vt:lpstr>Fred fingers</vt:lpstr>
      <vt:lpstr>PowerPoint Presentation</vt:lpstr>
      <vt:lpstr>The Phonic Screening Check (Year 1s)</vt:lpstr>
      <vt:lpstr>When? Where? How?</vt:lpstr>
      <vt:lpstr>PowerPoint Presentation</vt:lpstr>
      <vt:lpstr>PowerPoint Presentation</vt:lpstr>
      <vt:lpstr>PowerPoint Presentation</vt:lpstr>
      <vt:lpstr>So….how can you help?</vt:lpstr>
      <vt:lpstr>What can you do with your resources at home?</vt:lpstr>
      <vt:lpstr>Phonic Websites and Apps</vt:lpstr>
      <vt:lpstr>Reading</vt:lpstr>
      <vt:lpstr>PowerPoint Presentation</vt:lpstr>
      <vt:lpstr>Story time at home An essential part of your child's reading journey</vt:lpstr>
      <vt:lpstr>Children who read at home do well at school.  </vt:lpstr>
      <vt:lpstr>Reading with your child</vt:lpstr>
      <vt:lpstr>Any Questions?</vt:lpstr>
      <vt:lpstr>Thank you for coming</vt:lpstr>
    </vt:vector>
  </TitlesOfParts>
  <Company>Lionel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with your child</dc:title>
  <dc:creator>Hannah Cracknell</dc:creator>
  <cp:lastModifiedBy>Administrator Two</cp:lastModifiedBy>
  <cp:revision>65</cp:revision>
  <cp:lastPrinted>2017-09-28T06:57:14Z</cp:lastPrinted>
  <dcterms:created xsi:type="dcterms:W3CDTF">2015-03-09T15:17:38Z</dcterms:created>
  <dcterms:modified xsi:type="dcterms:W3CDTF">2017-10-20T12:01:23Z</dcterms:modified>
</cp:coreProperties>
</file>